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9" r:id="rId1"/>
  </p:sldMasterIdLst>
  <p:notesMasterIdLst>
    <p:notesMasterId r:id="rId55"/>
  </p:notesMasterIdLst>
  <p:handoutMasterIdLst>
    <p:handoutMasterId r:id="rId56"/>
  </p:handoutMasterIdLst>
  <p:sldIdLst>
    <p:sldId id="658" r:id="rId2"/>
    <p:sldId id="661" r:id="rId3"/>
    <p:sldId id="679" r:id="rId4"/>
    <p:sldId id="662" r:id="rId5"/>
    <p:sldId id="663" r:id="rId6"/>
    <p:sldId id="664" r:id="rId7"/>
    <p:sldId id="665" r:id="rId8"/>
    <p:sldId id="666" r:id="rId9"/>
    <p:sldId id="714" r:id="rId10"/>
    <p:sldId id="684" r:id="rId11"/>
    <p:sldId id="687" r:id="rId12"/>
    <p:sldId id="688" r:id="rId13"/>
    <p:sldId id="689" r:id="rId14"/>
    <p:sldId id="693" r:id="rId15"/>
    <p:sldId id="694" r:id="rId16"/>
    <p:sldId id="695" r:id="rId17"/>
    <p:sldId id="678" r:id="rId18"/>
    <p:sldId id="692" r:id="rId19"/>
    <p:sldId id="696" r:id="rId20"/>
    <p:sldId id="698" r:id="rId21"/>
    <p:sldId id="699" r:id="rId22"/>
    <p:sldId id="700" r:id="rId23"/>
    <p:sldId id="701" r:id="rId24"/>
    <p:sldId id="702" r:id="rId25"/>
    <p:sldId id="703" r:id="rId26"/>
    <p:sldId id="704" r:id="rId27"/>
    <p:sldId id="705" r:id="rId28"/>
    <p:sldId id="706" r:id="rId29"/>
    <p:sldId id="707" r:id="rId30"/>
    <p:sldId id="708" r:id="rId31"/>
    <p:sldId id="709" r:id="rId32"/>
    <p:sldId id="710" r:id="rId33"/>
    <p:sldId id="711" r:id="rId34"/>
    <p:sldId id="712" r:id="rId35"/>
    <p:sldId id="713" r:id="rId36"/>
    <p:sldId id="717" r:id="rId37"/>
    <p:sldId id="718" r:id="rId38"/>
    <p:sldId id="719" r:id="rId39"/>
    <p:sldId id="691" r:id="rId40"/>
    <p:sldId id="697" r:id="rId41"/>
    <p:sldId id="720" r:id="rId42"/>
    <p:sldId id="721" r:id="rId43"/>
    <p:sldId id="722" r:id="rId44"/>
    <p:sldId id="723" r:id="rId45"/>
    <p:sldId id="724" r:id="rId46"/>
    <p:sldId id="381" r:id="rId47"/>
    <p:sldId id="382" r:id="rId48"/>
    <p:sldId id="383" r:id="rId49"/>
    <p:sldId id="335" r:id="rId50"/>
    <p:sldId id="336" r:id="rId51"/>
    <p:sldId id="337" r:id="rId52"/>
    <p:sldId id="264" r:id="rId53"/>
    <p:sldId id="278" r:id="rId54"/>
  </p:sldIdLst>
  <p:sldSz cx="9144000" cy="6858000" type="screen4x3"/>
  <p:notesSz cx="6858000" cy="9710738"/>
  <p:defaultTextStyle>
    <a:defPPr>
      <a:defRPr lang="en-US"/>
    </a:defPPr>
    <a:lvl1pPr algn="l" rtl="0" fontAlgn="base">
      <a:spcBef>
        <a:spcPct val="20000"/>
      </a:spcBef>
      <a:spcAft>
        <a:spcPct val="0"/>
      </a:spcAft>
      <a:buClr>
        <a:schemeClr val="accent1"/>
      </a:buClr>
      <a:buSzPct val="65000"/>
      <a:buFont typeface="Wingdings" charset="0"/>
      <a:defRPr kern="1200">
        <a:solidFill>
          <a:schemeClr val="tx1"/>
        </a:solidFill>
        <a:latin typeface="Arial" charset="0"/>
        <a:ea typeface="宋体" charset="0"/>
        <a:cs typeface="宋体" charset="0"/>
      </a:defRPr>
    </a:lvl1pPr>
    <a:lvl2pPr marL="457200" algn="l" rtl="0" fontAlgn="base">
      <a:spcBef>
        <a:spcPct val="20000"/>
      </a:spcBef>
      <a:spcAft>
        <a:spcPct val="0"/>
      </a:spcAft>
      <a:buClr>
        <a:schemeClr val="accent1"/>
      </a:buClr>
      <a:buSzPct val="65000"/>
      <a:buFont typeface="Wingdings" charset="0"/>
      <a:defRPr kern="1200">
        <a:solidFill>
          <a:schemeClr val="tx1"/>
        </a:solidFill>
        <a:latin typeface="Arial" charset="0"/>
        <a:ea typeface="宋体" charset="0"/>
        <a:cs typeface="宋体" charset="0"/>
      </a:defRPr>
    </a:lvl2pPr>
    <a:lvl3pPr marL="914400" algn="l" rtl="0" fontAlgn="base">
      <a:spcBef>
        <a:spcPct val="20000"/>
      </a:spcBef>
      <a:spcAft>
        <a:spcPct val="0"/>
      </a:spcAft>
      <a:buClr>
        <a:schemeClr val="accent1"/>
      </a:buClr>
      <a:buSzPct val="65000"/>
      <a:buFont typeface="Wingdings" charset="0"/>
      <a:defRPr kern="1200">
        <a:solidFill>
          <a:schemeClr val="tx1"/>
        </a:solidFill>
        <a:latin typeface="Arial" charset="0"/>
        <a:ea typeface="宋体" charset="0"/>
        <a:cs typeface="宋体" charset="0"/>
      </a:defRPr>
    </a:lvl3pPr>
    <a:lvl4pPr marL="1371600" algn="l" rtl="0" fontAlgn="base">
      <a:spcBef>
        <a:spcPct val="20000"/>
      </a:spcBef>
      <a:spcAft>
        <a:spcPct val="0"/>
      </a:spcAft>
      <a:buClr>
        <a:schemeClr val="accent1"/>
      </a:buClr>
      <a:buSzPct val="65000"/>
      <a:buFont typeface="Wingdings" charset="0"/>
      <a:defRPr kern="1200">
        <a:solidFill>
          <a:schemeClr val="tx1"/>
        </a:solidFill>
        <a:latin typeface="Arial" charset="0"/>
        <a:ea typeface="宋体" charset="0"/>
        <a:cs typeface="宋体" charset="0"/>
      </a:defRPr>
    </a:lvl4pPr>
    <a:lvl5pPr marL="1828800" algn="l" rtl="0" fontAlgn="base">
      <a:spcBef>
        <a:spcPct val="20000"/>
      </a:spcBef>
      <a:spcAft>
        <a:spcPct val="0"/>
      </a:spcAft>
      <a:buClr>
        <a:schemeClr val="accent1"/>
      </a:buClr>
      <a:buSzPct val="65000"/>
      <a:buFont typeface="Wingdings" charset="0"/>
      <a:defRPr kern="1200">
        <a:solidFill>
          <a:schemeClr val="tx1"/>
        </a:solidFill>
        <a:latin typeface="Arial" charset="0"/>
        <a:ea typeface="宋体" charset="0"/>
        <a:cs typeface="宋体" charset="0"/>
      </a:defRPr>
    </a:lvl5pPr>
    <a:lvl6pPr marL="2286000" algn="l" defTabSz="457200" rtl="0" eaLnBrk="1" latinLnBrk="0" hangingPunct="1">
      <a:defRPr kern="1200">
        <a:solidFill>
          <a:schemeClr val="tx1"/>
        </a:solidFill>
        <a:latin typeface="Arial" charset="0"/>
        <a:ea typeface="宋体" charset="0"/>
        <a:cs typeface="宋体" charset="0"/>
      </a:defRPr>
    </a:lvl6pPr>
    <a:lvl7pPr marL="2743200" algn="l" defTabSz="457200" rtl="0" eaLnBrk="1" latinLnBrk="0" hangingPunct="1">
      <a:defRPr kern="1200">
        <a:solidFill>
          <a:schemeClr val="tx1"/>
        </a:solidFill>
        <a:latin typeface="Arial" charset="0"/>
        <a:ea typeface="宋体" charset="0"/>
        <a:cs typeface="宋体" charset="0"/>
      </a:defRPr>
    </a:lvl7pPr>
    <a:lvl8pPr marL="3200400" algn="l" defTabSz="457200" rtl="0" eaLnBrk="1" latinLnBrk="0" hangingPunct="1">
      <a:defRPr kern="1200">
        <a:solidFill>
          <a:schemeClr val="tx1"/>
        </a:solidFill>
        <a:latin typeface="Arial" charset="0"/>
        <a:ea typeface="宋体" charset="0"/>
        <a:cs typeface="宋体" charset="0"/>
      </a:defRPr>
    </a:lvl8pPr>
    <a:lvl9pPr marL="3657600" algn="l" defTabSz="457200" rtl="0" eaLnBrk="1" latinLnBrk="0" hangingPunct="1">
      <a:defRPr kern="1200">
        <a:solidFill>
          <a:schemeClr val="tx1"/>
        </a:solidFill>
        <a:latin typeface="Arial" charset="0"/>
        <a:ea typeface="宋体" charset="0"/>
        <a:cs typeface="宋体"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FF"/>
    <a:srgbClr val="FF0000"/>
    <a:srgbClr val="003399"/>
    <a:srgbClr val="3333C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6" autoAdjust="0"/>
    <p:restoredTop sz="94764" autoAdjust="0"/>
  </p:normalViewPr>
  <p:slideViewPr>
    <p:cSldViewPr>
      <p:cViewPr varScale="1">
        <p:scale>
          <a:sx n="86" d="100"/>
          <a:sy n="86" d="100"/>
        </p:scale>
        <p:origin x="1373" y="58"/>
      </p:cViewPr>
      <p:guideLst>
        <p:guide orient="horz" pos="2160"/>
        <p:guide pos="2880"/>
      </p:guideLst>
    </p:cSldViewPr>
  </p:slideViewPr>
  <p:outlineViewPr>
    <p:cViewPr>
      <p:scale>
        <a:sx n="33" d="100"/>
        <a:sy n="33" d="100"/>
      </p:scale>
      <p:origin x="0" y="10032"/>
    </p:cViewPr>
    <p:sldLst>
      <p:sld r:id="rId1" collapse="1"/>
    </p:sldLst>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_rels/viewProps.xml.rels><?xml version="1.0" encoding="UTF-8" standalone="yes"?>
<Relationships xmlns="http://schemas.openxmlformats.org/package/2006/relationships"><Relationship Id="rId1" Type="http://schemas.openxmlformats.org/officeDocument/2006/relationships/slide" Target="slides/slide5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bwMode="auto">
          <a:xfrm>
            <a:off x="0" y="0"/>
            <a:ext cx="2971800" cy="485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spcBef>
                <a:spcPct val="0"/>
              </a:spcBef>
              <a:buClrTx/>
              <a:buSzTx/>
              <a:buFontTx/>
              <a:buNone/>
              <a:defRPr sz="1200">
                <a:latin typeface="Times New Roman" charset="0"/>
              </a:defRPr>
            </a:lvl1pPr>
          </a:lstStyle>
          <a:p>
            <a:pPr>
              <a:defRPr/>
            </a:pPr>
            <a:endParaRPr lang="en-US" altLang="zh-CN"/>
          </a:p>
        </p:txBody>
      </p:sp>
      <p:sp>
        <p:nvSpPr>
          <p:cNvPr id="38915" name="Rectangle 3"/>
          <p:cNvSpPr>
            <a:spLocks noGrp="1" noChangeArrowheads="1"/>
          </p:cNvSpPr>
          <p:nvPr>
            <p:ph type="dt" sz="quarter" idx="1"/>
          </p:nvPr>
        </p:nvSpPr>
        <p:spPr bwMode="auto">
          <a:xfrm>
            <a:off x="3884613" y="0"/>
            <a:ext cx="2971800" cy="485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r">
              <a:spcBef>
                <a:spcPct val="0"/>
              </a:spcBef>
              <a:buClrTx/>
              <a:buSzTx/>
              <a:buFontTx/>
              <a:buNone/>
              <a:defRPr sz="1200">
                <a:latin typeface="Times New Roman" charset="0"/>
              </a:defRPr>
            </a:lvl1pPr>
          </a:lstStyle>
          <a:p>
            <a:pPr>
              <a:defRPr/>
            </a:pPr>
            <a:endParaRPr lang="en-US" altLang="zh-CN"/>
          </a:p>
        </p:txBody>
      </p:sp>
      <p:sp>
        <p:nvSpPr>
          <p:cNvPr id="38916" name="Rectangle 4"/>
          <p:cNvSpPr>
            <a:spLocks noGrp="1" noChangeArrowheads="1"/>
          </p:cNvSpPr>
          <p:nvPr>
            <p:ph type="ftr" sz="quarter" idx="2"/>
          </p:nvPr>
        </p:nvSpPr>
        <p:spPr bwMode="auto">
          <a:xfrm>
            <a:off x="0" y="9223375"/>
            <a:ext cx="2971800" cy="485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spcBef>
                <a:spcPct val="0"/>
              </a:spcBef>
              <a:buClrTx/>
              <a:buSzTx/>
              <a:buFontTx/>
              <a:buNone/>
              <a:defRPr sz="1200">
                <a:latin typeface="Times New Roman" charset="0"/>
              </a:defRPr>
            </a:lvl1pPr>
          </a:lstStyle>
          <a:p>
            <a:pPr>
              <a:defRPr/>
            </a:pPr>
            <a:endParaRPr lang="en-US" altLang="zh-CN"/>
          </a:p>
        </p:txBody>
      </p:sp>
      <p:sp>
        <p:nvSpPr>
          <p:cNvPr id="38917" name="Rectangle 5"/>
          <p:cNvSpPr>
            <a:spLocks noGrp="1" noChangeArrowheads="1"/>
          </p:cNvSpPr>
          <p:nvPr>
            <p:ph type="sldNum" sz="quarter" idx="3"/>
          </p:nvPr>
        </p:nvSpPr>
        <p:spPr bwMode="auto">
          <a:xfrm>
            <a:off x="3884613" y="9223375"/>
            <a:ext cx="2971800" cy="485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lgn="r">
              <a:spcBef>
                <a:spcPct val="0"/>
              </a:spcBef>
              <a:buClrTx/>
              <a:buSzTx/>
              <a:buFontTx/>
              <a:buNone/>
              <a:defRPr sz="1200">
                <a:latin typeface="Times New Roman" charset="0"/>
              </a:defRPr>
            </a:lvl1pPr>
          </a:lstStyle>
          <a:p>
            <a:pPr>
              <a:defRPr/>
            </a:pPr>
            <a:fld id="{06B05FB4-16BC-F849-A97D-5828372A5792}" type="slidenum">
              <a:rPr lang="zh-CN" altLang="en-US"/>
              <a:pPr>
                <a:defRPr/>
              </a:pPr>
              <a:t>‹#›</a:t>
            </a:fld>
            <a:endParaRPr lang="en-US" altLang="zh-CN"/>
          </a:p>
        </p:txBody>
      </p:sp>
    </p:spTree>
    <p:extLst>
      <p:ext uri="{BB962C8B-B14F-4D97-AF65-F5344CB8AC3E}">
        <p14:creationId xmlns:p14="http://schemas.microsoft.com/office/powerpoint/2010/main" val="2286619199"/>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p:cNvSpPr>
            <a:spLocks noGrp="1" noChangeArrowheads="1"/>
          </p:cNvSpPr>
          <p:nvPr>
            <p:ph type="hdr" sz="quarter"/>
          </p:nvPr>
        </p:nvSpPr>
        <p:spPr bwMode="auto">
          <a:xfrm>
            <a:off x="0" y="0"/>
            <a:ext cx="2971800" cy="485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spcBef>
                <a:spcPct val="0"/>
              </a:spcBef>
              <a:buClrTx/>
              <a:buSzTx/>
              <a:buFontTx/>
              <a:buNone/>
              <a:defRPr sz="1200">
                <a:latin typeface="Times New Roman" charset="0"/>
              </a:defRPr>
            </a:lvl1pPr>
          </a:lstStyle>
          <a:p>
            <a:pPr>
              <a:defRPr/>
            </a:pPr>
            <a:endParaRPr lang="en-US" altLang="zh-CN"/>
          </a:p>
        </p:txBody>
      </p:sp>
      <p:sp>
        <p:nvSpPr>
          <p:cNvPr id="36867" name="Rectangle 3"/>
          <p:cNvSpPr>
            <a:spLocks noGrp="1" noChangeArrowheads="1"/>
          </p:cNvSpPr>
          <p:nvPr>
            <p:ph type="dt" idx="1"/>
          </p:nvPr>
        </p:nvSpPr>
        <p:spPr bwMode="auto">
          <a:xfrm>
            <a:off x="3884613" y="0"/>
            <a:ext cx="2971800" cy="485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r">
              <a:spcBef>
                <a:spcPct val="0"/>
              </a:spcBef>
              <a:buClrTx/>
              <a:buSzTx/>
              <a:buFontTx/>
              <a:buNone/>
              <a:defRPr sz="1200">
                <a:latin typeface="Times New Roman" charset="0"/>
              </a:defRPr>
            </a:lvl1pPr>
          </a:lstStyle>
          <a:p>
            <a:pPr>
              <a:defRPr/>
            </a:pPr>
            <a:endParaRPr lang="en-US" altLang="zh-CN"/>
          </a:p>
        </p:txBody>
      </p:sp>
      <p:sp>
        <p:nvSpPr>
          <p:cNvPr id="36868" name="Rectangle 4"/>
          <p:cNvSpPr>
            <a:spLocks noGrp="1" noRot="1" noChangeAspect="1" noChangeArrowheads="1" noTextEdit="1"/>
          </p:cNvSpPr>
          <p:nvPr>
            <p:ph type="sldImg" idx="2"/>
          </p:nvPr>
        </p:nvSpPr>
        <p:spPr bwMode="auto">
          <a:xfrm>
            <a:off x="1001713" y="728663"/>
            <a:ext cx="4854575" cy="3641725"/>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36869" name="Rectangle 5"/>
          <p:cNvSpPr>
            <a:spLocks noGrp="1" noChangeArrowheads="1"/>
          </p:cNvSpPr>
          <p:nvPr>
            <p:ph type="body" sz="quarter" idx="3"/>
          </p:nvPr>
        </p:nvSpPr>
        <p:spPr bwMode="auto">
          <a:xfrm>
            <a:off x="685800" y="4613275"/>
            <a:ext cx="5486400" cy="4368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6870" name="Rectangle 6"/>
          <p:cNvSpPr>
            <a:spLocks noGrp="1" noChangeArrowheads="1"/>
          </p:cNvSpPr>
          <p:nvPr>
            <p:ph type="ftr" sz="quarter" idx="4"/>
          </p:nvPr>
        </p:nvSpPr>
        <p:spPr bwMode="auto">
          <a:xfrm>
            <a:off x="0" y="9223375"/>
            <a:ext cx="2971800" cy="485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spcBef>
                <a:spcPct val="0"/>
              </a:spcBef>
              <a:buClrTx/>
              <a:buSzTx/>
              <a:buFontTx/>
              <a:buNone/>
              <a:defRPr sz="1200">
                <a:latin typeface="Times New Roman" charset="0"/>
              </a:defRPr>
            </a:lvl1pPr>
          </a:lstStyle>
          <a:p>
            <a:pPr>
              <a:defRPr/>
            </a:pPr>
            <a:endParaRPr lang="en-US" altLang="zh-CN"/>
          </a:p>
        </p:txBody>
      </p:sp>
      <p:sp>
        <p:nvSpPr>
          <p:cNvPr id="36871" name="Rectangle 7"/>
          <p:cNvSpPr>
            <a:spLocks noGrp="1" noChangeArrowheads="1"/>
          </p:cNvSpPr>
          <p:nvPr>
            <p:ph type="sldNum" sz="quarter" idx="5"/>
          </p:nvPr>
        </p:nvSpPr>
        <p:spPr bwMode="auto">
          <a:xfrm>
            <a:off x="3884613" y="9223375"/>
            <a:ext cx="2971800" cy="485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lgn="r">
              <a:spcBef>
                <a:spcPct val="0"/>
              </a:spcBef>
              <a:buClrTx/>
              <a:buSzTx/>
              <a:buFontTx/>
              <a:buNone/>
              <a:defRPr sz="1200">
                <a:latin typeface="Times New Roman" charset="0"/>
              </a:defRPr>
            </a:lvl1pPr>
          </a:lstStyle>
          <a:p>
            <a:pPr>
              <a:defRPr/>
            </a:pPr>
            <a:fld id="{49E237D3-0949-BD4A-9F7E-347AB2402695}" type="slidenum">
              <a:rPr lang="zh-CN" altLang="en-US"/>
              <a:pPr>
                <a:defRPr/>
              </a:pPr>
              <a:t>‹#›</a:t>
            </a:fld>
            <a:endParaRPr lang="en-US" altLang="zh-CN"/>
          </a:p>
        </p:txBody>
      </p:sp>
    </p:spTree>
    <p:extLst>
      <p:ext uri="{BB962C8B-B14F-4D97-AF65-F5344CB8AC3E}">
        <p14:creationId xmlns:p14="http://schemas.microsoft.com/office/powerpoint/2010/main" val="1191060866"/>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kumimoji="1" sz="1200" kern="1200">
        <a:solidFill>
          <a:schemeClr val="tx1"/>
        </a:solidFill>
        <a:latin typeface="Times New Roman" charset="0"/>
        <a:ea typeface="宋体" charset="0"/>
        <a:cs typeface="宋体" charset="0"/>
      </a:defRPr>
    </a:lvl1pPr>
    <a:lvl2pPr marL="457200" algn="l" rtl="0" fontAlgn="base">
      <a:spcBef>
        <a:spcPct val="30000"/>
      </a:spcBef>
      <a:spcAft>
        <a:spcPct val="0"/>
      </a:spcAft>
      <a:defRPr kumimoji="1" sz="1200" kern="1200">
        <a:solidFill>
          <a:schemeClr val="tx1"/>
        </a:solidFill>
        <a:latin typeface="Times New Roman" charset="0"/>
        <a:ea typeface="宋体" charset="0"/>
        <a:cs typeface="宋体" charset="0"/>
      </a:defRPr>
    </a:lvl2pPr>
    <a:lvl3pPr marL="914400" algn="l" rtl="0" fontAlgn="base">
      <a:spcBef>
        <a:spcPct val="30000"/>
      </a:spcBef>
      <a:spcAft>
        <a:spcPct val="0"/>
      </a:spcAft>
      <a:defRPr kumimoji="1" sz="1200" kern="1200">
        <a:solidFill>
          <a:schemeClr val="tx1"/>
        </a:solidFill>
        <a:latin typeface="Times New Roman" charset="0"/>
        <a:ea typeface="宋体" charset="0"/>
        <a:cs typeface="宋体" charset="0"/>
      </a:defRPr>
    </a:lvl3pPr>
    <a:lvl4pPr marL="1371600" algn="l" rtl="0" fontAlgn="base">
      <a:spcBef>
        <a:spcPct val="30000"/>
      </a:spcBef>
      <a:spcAft>
        <a:spcPct val="0"/>
      </a:spcAft>
      <a:defRPr kumimoji="1" sz="1200" kern="1200">
        <a:solidFill>
          <a:schemeClr val="tx1"/>
        </a:solidFill>
        <a:latin typeface="Times New Roman" charset="0"/>
        <a:ea typeface="宋体" charset="0"/>
        <a:cs typeface="宋体" charset="0"/>
      </a:defRPr>
    </a:lvl4pPr>
    <a:lvl5pPr marL="1828800" algn="l" rtl="0" fontAlgn="base">
      <a:spcBef>
        <a:spcPct val="30000"/>
      </a:spcBef>
      <a:spcAft>
        <a:spcPct val="0"/>
      </a:spcAft>
      <a:defRPr kumimoji="1" sz="1200" kern="1200">
        <a:solidFill>
          <a:schemeClr val="tx1"/>
        </a:solidFill>
        <a:latin typeface="Times New Roman" charset="0"/>
        <a:ea typeface="宋体" charset="0"/>
        <a:cs typeface="宋体"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73731" name="備忘稿版面配置區 2"/>
          <p:cNvSpPr>
            <a:spLocks noGrp="1"/>
          </p:cNvSpPr>
          <p:nvPr>
            <p:ph type="body" idx="1"/>
          </p:nvPr>
        </p:nvSpPr>
        <p:spPr/>
        <p:txBody>
          <a:bodyPr/>
          <a:lstStyle/>
          <a:p>
            <a:pPr>
              <a:defRPr/>
            </a:pPr>
            <a:endParaRPr kumimoji="0" lang="zh-TW" altLang="en-US"/>
          </a:p>
        </p:txBody>
      </p:sp>
      <p:sp>
        <p:nvSpPr>
          <p:cNvPr id="73732" name="投影片編號版面配置區 3"/>
          <p:cNvSpPr>
            <a:spLocks noGrp="1"/>
          </p:cNvSpPr>
          <p:nvPr>
            <p:ph type="sldNum" sz="quarter" idx="5"/>
          </p:nvPr>
        </p:nvSpPr>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cs typeface="宋体" charset="0"/>
              </a:defRPr>
            </a:lvl2pPr>
            <a:lvl3pPr marL="1143000" indent="-228600" eaLnBrk="0" hangingPunct="0">
              <a:defRPr>
                <a:solidFill>
                  <a:schemeClr val="tx1"/>
                </a:solidFill>
                <a:latin typeface="Arial" charset="0"/>
                <a:ea typeface="宋体" charset="0"/>
                <a:cs typeface="宋体" charset="0"/>
              </a:defRPr>
            </a:lvl3pPr>
            <a:lvl4pPr marL="1600200" indent="-228600" eaLnBrk="0" hangingPunct="0">
              <a:defRPr>
                <a:solidFill>
                  <a:schemeClr val="tx1"/>
                </a:solidFill>
                <a:latin typeface="Arial" charset="0"/>
                <a:ea typeface="宋体" charset="0"/>
                <a:cs typeface="宋体" charset="0"/>
              </a:defRPr>
            </a:lvl4pPr>
            <a:lvl5pPr marL="2057400" indent="-228600" eaLnBrk="0" hangingPunct="0">
              <a:defRPr>
                <a:solidFill>
                  <a:schemeClr val="tx1"/>
                </a:solidFill>
                <a:latin typeface="Arial" charset="0"/>
                <a:ea typeface="宋体" charset="0"/>
                <a:cs typeface="宋体" charset="0"/>
              </a:defRPr>
            </a:lvl5pPr>
            <a:lvl6pPr marL="25146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6pPr>
            <a:lvl7pPr marL="29718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7pPr>
            <a:lvl8pPr marL="34290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8pPr>
            <a:lvl9pPr marL="38862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9pPr>
          </a:lstStyle>
          <a:p>
            <a:pPr eaLnBrk="1" hangingPunct="1">
              <a:defRPr/>
            </a:pPr>
            <a:fld id="{3BA84AAA-C6A6-9D4C-81A9-6A14869F2EC2}" type="slidenum">
              <a:rPr lang="zh-CN" altLang="en-US" smtClean="0">
                <a:latin typeface="Times New Roman" charset="0"/>
              </a:rPr>
              <a:pPr eaLnBrk="1" hangingPunct="1">
                <a:defRPr/>
              </a:pPr>
              <a:t>1</a:t>
            </a:fld>
            <a:endParaRPr lang="en-US" altLang="zh-CN">
              <a:latin typeface="Times New Roman"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2"/>
          <p:cNvSpPr>
            <a:spLocks noGrp="1" noRot="1" noChangeAspect="1" noChangeArrowheads="1" noTextEdit="1"/>
          </p:cNvSpPr>
          <p:nvPr>
            <p:ph type="sldImg"/>
          </p:nvPr>
        </p:nvSpPr>
        <p:spPr>
          <a:xfrm>
            <a:off x="1150938" y="692150"/>
            <a:ext cx="4556125" cy="3416300"/>
          </a:xfrm>
          <a:ln/>
        </p:spPr>
      </p:sp>
      <p:sp>
        <p:nvSpPr>
          <p:cNvPr id="16998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2"/>
          <p:cNvSpPr>
            <a:spLocks noGrp="1" noRot="1" noChangeAspect="1" noChangeArrowheads="1" noTextEdit="1"/>
          </p:cNvSpPr>
          <p:nvPr>
            <p:ph type="sldImg"/>
          </p:nvPr>
        </p:nvSpPr>
        <p:spPr>
          <a:xfrm>
            <a:off x="1150938" y="692150"/>
            <a:ext cx="4556125" cy="3416300"/>
          </a:xfrm>
          <a:ln/>
        </p:spPr>
      </p:sp>
      <p:sp>
        <p:nvSpPr>
          <p:cNvPr id="1720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spect="1" noChangeArrowheads="1" noTextEdit="1"/>
          </p:cNvSpPr>
          <p:nvPr>
            <p:ph type="sldImg"/>
          </p:nvPr>
        </p:nvSpPr>
        <p:spPr>
          <a:xfrm>
            <a:off x="1150938" y="692150"/>
            <a:ext cx="4556125" cy="3416300"/>
          </a:xfrm>
          <a:ln/>
        </p:spPr>
      </p:sp>
      <p:sp>
        <p:nvSpPr>
          <p:cNvPr id="64515" name="Rectangle 3"/>
          <p:cNvSpPr>
            <a:spLocks noGrp="1" noChangeArrowheads="1"/>
          </p:cNvSpPr>
          <p:nvPr>
            <p:ph type="body" idx="1"/>
          </p:nvPr>
        </p:nvSpPr>
        <p:spPr/>
        <p:txBody>
          <a:bodyPr/>
          <a:lstStyle/>
          <a:p>
            <a:pPr>
              <a:spcBef>
                <a:spcPct val="0"/>
              </a:spcBef>
            </a:pPr>
            <a:endParaRPr lang="en-US" sz="2400">
              <a:latin typeface="Times New Roman"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Rot="1" noChangeAspect="1" noChangeArrowheads="1" noTextEdit="1"/>
          </p:cNvSpPr>
          <p:nvPr>
            <p:ph type="sldImg"/>
          </p:nvPr>
        </p:nvSpPr>
        <p:spPr>
          <a:xfrm>
            <a:off x="1150938" y="692150"/>
            <a:ext cx="4556125" cy="3416300"/>
          </a:xfrm>
          <a:ln/>
        </p:spPr>
      </p:sp>
      <p:sp>
        <p:nvSpPr>
          <p:cNvPr id="78851" name="Rectangle 3"/>
          <p:cNvSpPr>
            <a:spLocks noGrp="1" noChangeArrowheads="1"/>
          </p:cNvSpPr>
          <p:nvPr>
            <p:ph type="body" idx="1"/>
          </p:nvPr>
        </p:nvSpPr>
        <p:spPr/>
        <p:txBody>
          <a:bodyPr/>
          <a:lstStyle/>
          <a:p>
            <a:pPr>
              <a:spcBef>
                <a:spcPct val="0"/>
              </a:spcBef>
            </a:pPr>
            <a:endParaRPr lang="en-US" sz="2400">
              <a:latin typeface="Times New Roman"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E6671ACF-8F22-45A1-8849-44949CC85D8E}" type="slidenum">
              <a:rPr lang="en-US">
                <a:latin typeface="Arial" pitchFamily="34" charset="0"/>
                <a:cs typeface="Arial" pitchFamily="34" charset="0"/>
              </a:rPr>
              <a:pPr/>
              <a:t>4</a:t>
            </a:fld>
            <a:endParaRPr lang="en-US">
              <a:latin typeface="Arial" pitchFamily="34" charset="0"/>
              <a:cs typeface="Arial" pitchFamily="34" charset="0"/>
            </a:endParaRPr>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noFill/>
          <a:ln/>
        </p:spPr>
        <p:txBody>
          <a:bodyPr/>
          <a:lstStyle/>
          <a:p>
            <a:pPr eaLnBrk="1" hangingPunct="1"/>
            <a:endParaRPr lang="es-ES">
              <a:latin typeface="Arial" pitchFamily="34" charset="0"/>
              <a:cs typeface="Arial" pitchFamily="34" charset="0"/>
            </a:endParaRPr>
          </a:p>
        </p:txBody>
      </p:sp>
    </p:spTree>
    <p:extLst>
      <p:ext uri="{BB962C8B-B14F-4D97-AF65-F5344CB8AC3E}">
        <p14:creationId xmlns:p14="http://schemas.microsoft.com/office/powerpoint/2010/main" val="3245553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E6671ACF-8F22-45A1-8849-44949CC85D8E}" type="slidenum">
              <a:rPr lang="en-US">
                <a:latin typeface="Arial" pitchFamily="34" charset="0"/>
                <a:cs typeface="Arial" pitchFamily="34" charset="0"/>
              </a:rPr>
              <a:pPr/>
              <a:t>5</a:t>
            </a:fld>
            <a:endParaRPr lang="en-US">
              <a:latin typeface="Arial" pitchFamily="34" charset="0"/>
              <a:cs typeface="Arial" pitchFamily="34" charset="0"/>
            </a:endParaRPr>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noFill/>
          <a:ln/>
        </p:spPr>
        <p:txBody>
          <a:bodyPr/>
          <a:lstStyle/>
          <a:p>
            <a:pPr eaLnBrk="1" hangingPunct="1"/>
            <a:endParaRPr lang="es-ES">
              <a:latin typeface="Arial" pitchFamily="34" charset="0"/>
              <a:cs typeface="Arial" pitchFamily="34" charset="0"/>
            </a:endParaRPr>
          </a:p>
        </p:txBody>
      </p:sp>
    </p:spTree>
    <p:extLst>
      <p:ext uri="{BB962C8B-B14F-4D97-AF65-F5344CB8AC3E}">
        <p14:creationId xmlns:p14="http://schemas.microsoft.com/office/powerpoint/2010/main" val="3368504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E6671ACF-8F22-45A1-8849-44949CC85D8E}" type="slidenum">
              <a:rPr lang="en-US">
                <a:latin typeface="Arial" pitchFamily="34" charset="0"/>
                <a:cs typeface="Arial" pitchFamily="34" charset="0"/>
              </a:rPr>
              <a:pPr/>
              <a:t>6</a:t>
            </a:fld>
            <a:endParaRPr lang="en-US">
              <a:latin typeface="Arial" pitchFamily="34" charset="0"/>
              <a:cs typeface="Arial" pitchFamily="34" charset="0"/>
            </a:endParaRPr>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noFill/>
          <a:ln/>
        </p:spPr>
        <p:txBody>
          <a:bodyPr/>
          <a:lstStyle/>
          <a:p>
            <a:pPr eaLnBrk="1" hangingPunct="1"/>
            <a:endParaRPr lang="es-ES">
              <a:latin typeface="Arial" pitchFamily="34" charset="0"/>
              <a:cs typeface="Arial" pitchFamily="34" charset="0"/>
            </a:endParaRPr>
          </a:p>
        </p:txBody>
      </p:sp>
    </p:spTree>
    <p:extLst>
      <p:ext uri="{BB962C8B-B14F-4D97-AF65-F5344CB8AC3E}">
        <p14:creationId xmlns:p14="http://schemas.microsoft.com/office/powerpoint/2010/main" val="22773331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E6671ACF-8F22-45A1-8849-44949CC85D8E}" type="slidenum">
              <a:rPr lang="en-US">
                <a:latin typeface="Arial" pitchFamily="34" charset="0"/>
                <a:cs typeface="Arial" pitchFamily="34" charset="0"/>
              </a:rPr>
              <a:pPr/>
              <a:t>7</a:t>
            </a:fld>
            <a:endParaRPr lang="en-US">
              <a:latin typeface="Arial" pitchFamily="34" charset="0"/>
              <a:cs typeface="Arial" pitchFamily="34" charset="0"/>
            </a:endParaRPr>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noFill/>
          <a:ln/>
        </p:spPr>
        <p:txBody>
          <a:bodyPr/>
          <a:lstStyle/>
          <a:p>
            <a:pPr eaLnBrk="1" hangingPunct="1"/>
            <a:endParaRPr lang="es-ES">
              <a:latin typeface="Arial" pitchFamily="34" charset="0"/>
              <a:cs typeface="Arial" pitchFamily="34" charset="0"/>
            </a:endParaRPr>
          </a:p>
        </p:txBody>
      </p:sp>
    </p:spTree>
    <p:extLst>
      <p:ext uri="{BB962C8B-B14F-4D97-AF65-F5344CB8AC3E}">
        <p14:creationId xmlns:p14="http://schemas.microsoft.com/office/powerpoint/2010/main" val="26199749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E6671ACF-8F22-45A1-8849-44949CC85D8E}" type="slidenum">
              <a:rPr lang="en-US">
                <a:latin typeface="Arial" pitchFamily="34" charset="0"/>
                <a:cs typeface="Arial" pitchFamily="34" charset="0"/>
              </a:rPr>
              <a:pPr/>
              <a:t>8</a:t>
            </a:fld>
            <a:endParaRPr lang="en-US">
              <a:latin typeface="Arial" pitchFamily="34" charset="0"/>
              <a:cs typeface="Arial" pitchFamily="34" charset="0"/>
            </a:endParaRPr>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noFill/>
          <a:ln/>
        </p:spPr>
        <p:txBody>
          <a:bodyPr/>
          <a:lstStyle/>
          <a:p>
            <a:pPr eaLnBrk="1" hangingPunct="1"/>
            <a:endParaRPr lang="es-ES">
              <a:latin typeface="Arial" pitchFamily="34" charset="0"/>
              <a:cs typeface="Arial" pitchFamily="34" charset="0"/>
            </a:endParaRPr>
          </a:p>
        </p:txBody>
      </p:sp>
    </p:spTree>
    <p:extLst>
      <p:ext uri="{BB962C8B-B14F-4D97-AF65-F5344CB8AC3E}">
        <p14:creationId xmlns:p14="http://schemas.microsoft.com/office/powerpoint/2010/main" val="759613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2"/>
          <p:cNvSpPr>
            <a:spLocks noGrp="1" noRot="1" noChangeAspect="1" noChangeArrowheads="1" noTextEdit="1"/>
          </p:cNvSpPr>
          <p:nvPr>
            <p:ph type="sldImg"/>
          </p:nvPr>
        </p:nvSpPr>
        <p:spPr>
          <a:xfrm>
            <a:off x="1150938" y="692150"/>
            <a:ext cx="4556125" cy="3416300"/>
          </a:xfrm>
          <a:ln/>
        </p:spPr>
      </p:sp>
      <p:sp>
        <p:nvSpPr>
          <p:cNvPr id="15053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Rot="1" noChangeAspect="1" noChangeArrowheads="1" noTextEdit="1"/>
          </p:cNvSpPr>
          <p:nvPr>
            <p:ph type="sldImg"/>
          </p:nvPr>
        </p:nvSpPr>
        <p:spPr>
          <a:xfrm>
            <a:off x="1150938" y="692150"/>
            <a:ext cx="4556125" cy="3416300"/>
          </a:xfrm>
          <a:ln/>
        </p:spPr>
      </p:sp>
      <p:sp>
        <p:nvSpPr>
          <p:cNvPr id="1464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2"/>
          <p:cNvSpPr>
            <a:spLocks noGrp="1" noRot="1" noChangeAspect="1" noChangeArrowheads="1" noTextEdit="1"/>
          </p:cNvSpPr>
          <p:nvPr>
            <p:ph type="sldImg"/>
          </p:nvPr>
        </p:nvSpPr>
        <p:spPr>
          <a:xfrm>
            <a:off x="1150938" y="692150"/>
            <a:ext cx="4556125" cy="3416300"/>
          </a:xfrm>
          <a:ln/>
        </p:spPr>
      </p:sp>
      <p:sp>
        <p:nvSpPr>
          <p:cNvPr id="168963" name="Rectangle 3"/>
          <p:cNvSpPr>
            <a:spLocks noGrp="1" noChangeArrowheads="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4" name="Freeform 7"/>
          <p:cNvSpPr>
            <a:spLocks noChangeArrowheads="1"/>
          </p:cNvSpPr>
          <p:nvPr/>
        </p:nvSpPr>
        <p:spPr bwMode="auto">
          <a:xfrm>
            <a:off x="609600" y="1219200"/>
            <a:ext cx="7924800" cy="914400"/>
          </a:xfrm>
          <a:custGeom>
            <a:avLst/>
            <a:gdLst>
              <a:gd name="T0" fmla="*/ 0 w 1000"/>
              <a:gd name="T1" fmla="*/ 2147483647 h 1000"/>
              <a:gd name="T2" fmla="*/ 0 w 1000"/>
              <a:gd name="T3" fmla="*/ 0 h 1000"/>
              <a:gd name="T4" fmla="*/ 2147483647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zh-TW" altLang="en-US"/>
          </a:p>
        </p:txBody>
      </p:sp>
      <p:sp>
        <p:nvSpPr>
          <p:cNvPr id="5" name="Line 8"/>
          <p:cNvSpPr>
            <a:spLocks noChangeShapeType="1"/>
          </p:cNvSpPr>
          <p:nvPr/>
        </p:nvSpPr>
        <p:spPr bwMode="auto">
          <a:xfrm>
            <a:off x="1981200" y="3962400"/>
            <a:ext cx="6511925" cy="0"/>
          </a:xfrm>
          <a:prstGeom prst="line">
            <a:avLst/>
          </a:prstGeom>
          <a:noFill/>
          <a:ln w="19050">
            <a:solidFill>
              <a:schemeClr val="accent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defRPr/>
            </a:pPr>
            <a:endParaRPr lang="zh-TW" altLang="en-US"/>
          </a:p>
        </p:txBody>
      </p:sp>
      <p:sp>
        <p:nvSpPr>
          <p:cNvPr id="32770" name="Rectangle 2"/>
          <p:cNvSpPr>
            <a:spLocks noGrp="1" noChangeArrowheads="1"/>
          </p:cNvSpPr>
          <p:nvPr>
            <p:ph type="ctrTitle"/>
          </p:nvPr>
        </p:nvSpPr>
        <p:spPr>
          <a:xfrm>
            <a:off x="914400" y="1524000"/>
            <a:ext cx="7623175" cy="1752600"/>
          </a:xfrm>
        </p:spPr>
        <p:txBody>
          <a:bodyPr/>
          <a:lstStyle>
            <a:lvl1pPr>
              <a:defRPr sz="5000"/>
            </a:lvl1pPr>
          </a:lstStyle>
          <a:p>
            <a:pPr lvl="0"/>
            <a:r>
              <a:rPr lang="en-US" altLang="zh-CN" noProof="0"/>
              <a:t>单击此处编辑母版标题样式</a:t>
            </a:r>
          </a:p>
        </p:txBody>
      </p:sp>
      <p:sp>
        <p:nvSpPr>
          <p:cNvPr id="32771" name="Rectangle 3"/>
          <p:cNvSpPr>
            <a:spLocks noGrp="1" noChangeArrowheads="1"/>
          </p:cNvSpPr>
          <p:nvPr>
            <p:ph type="subTitle" idx="1"/>
          </p:nvPr>
        </p:nvSpPr>
        <p:spPr>
          <a:xfrm>
            <a:off x="1981200" y="3962400"/>
            <a:ext cx="6553200" cy="1752600"/>
          </a:xfrm>
        </p:spPr>
        <p:txBody>
          <a:bodyPr/>
          <a:lstStyle>
            <a:lvl1pPr marL="0" indent="0">
              <a:buFont typeface="Wingdings" charset="0"/>
              <a:buNone/>
              <a:defRPr sz="2800"/>
            </a:lvl1pPr>
          </a:lstStyle>
          <a:p>
            <a:pPr lvl="0"/>
            <a:r>
              <a:rPr lang="en-US" altLang="zh-CN" noProof="0"/>
              <a:t>单击此处编辑母版副标题样式</a:t>
            </a:r>
          </a:p>
        </p:txBody>
      </p:sp>
      <p:sp>
        <p:nvSpPr>
          <p:cNvPr id="6" name="Rectangle 4"/>
          <p:cNvSpPr>
            <a:spLocks noGrp="1" noChangeArrowheads="1"/>
          </p:cNvSpPr>
          <p:nvPr>
            <p:ph type="dt" sz="half" idx="10"/>
          </p:nvPr>
        </p:nvSpPr>
        <p:spPr/>
        <p:txBody>
          <a:bodyPr/>
          <a:lstStyle>
            <a:lvl1pPr>
              <a:defRPr/>
            </a:lvl1pPr>
          </a:lstStyle>
          <a:p>
            <a:pPr>
              <a:defRPr/>
            </a:pPr>
            <a:fld id="{914306EA-42B0-3A40-A0C1-7F5EB9A8FDCA}" type="datetime1">
              <a:rPr lang="en-GB" altLang="zh-CN"/>
              <a:pPr>
                <a:defRPr/>
              </a:pPr>
              <a:t>15/05/2020</a:t>
            </a:fld>
            <a:endParaRPr lang="en-US" altLang="zh-CN"/>
          </a:p>
        </p:txBody>
      </p:sp>
      <p:sp>
        <p:nvSpPr>
          <p:cNvPr id="7" name="Rectangle 5"/>
          <p:cNvSpPr>
            <a:spLocks noGrp="1" noChangeArrowheads="1"/>
          </p:cNvSpPr>
          <p:nvPr>
            <p:ph type="ftr" sz="quarter" idx="11"/>
          </p:nvPr>
        </p:nvSpPr>
        <p:spPr>
          <a:xfrm>
            <a:off x="3124200" y="6243638"/>
            <a:ext cx="2895600" cy="457200"/>
          </a:xfrm>
        </p:spPr>
        <p:txBody>
          <a:bodyPr/>
          <a:lstStyle>
            <a:lvl1pPr>
              <a:defRPr/>
            </a:lvl1pPr>
          </a:lstStyle>
          <a:p>
            <a:pPr>
              <a:defRPr/>
            </a:pPr>
            <a:r>
              <a:rPr lang="en-US" altLang="zh-CN"/>
              <a:t>www.uic.edu.hk/~xlpeng</a:t>
            </a:r>
          </a:p>
        </p:txBody>
      </p:sp>
      <p:sp>
        <p:nvSpPr>
          <p:cNvPr id="8" name="Rectangle 6"/>
          <p:cNvSpPr>
            <a:spLocks noGrp="1" noChangeArrowheads="1"/>
          </p:cNvSpPr>
          <p:nvPr>
            <p:ph type="sldNum" sz="quarter" idx="12"/>
          </p:nvPr>
        </p:nvSpPr>
        <p:spPr/>
        <p:txBody>
          <a:bodyPr/>
          <a:lstStyle>
            <a:lvl1pPr>
              <a:defRPr/>
            </a:lvl1pPr>
          </a:lstStyle>
          <a:p>
            <a:pPr>
              <a:defRPr/>
            </a:pPr>
            <a:fld id="{DB7D06FC-754D-3742-9EF5-6FBD934128CC}" type="slidenum">
              <a:rPr lang="en-US" altLang="zh-CN"/>
              <a:pPr>
                <a:defRPr/>
              </a:pPr>
              <a:t>‹#›</a:t>
            </a:fld>
            <a:endParaRPr lang="en-US" altLang="zh-CN"/>
          </a:p>
        </p:txBody>
      </p:sp>
    </p:spTree>
    <p:extLst>
      <p:ext uri="{BB962C8B-B14F-4D97-AF65-F5344CB8AC3E}">
        <p14:creationId xmlns:p14="http://schemas.microsoft.com/office/powerpoint/2010/main" val="1469752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CN" altLang="en-US"/>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CN" altLang="en-US"/>
              <a:t>按一下以編輯母片文字樣式</a:t>
            </a:r>
          </a:p>
          <a:p>
            <a:pPr lvl="1"/>
            <a:r>
              <a:rPr lang="zh-CN" altLang="en-US"/>
              <a:t>第二層</a:t>
            </a:r>
          </a:p>
          <a:p>
            <a:pPr lvl="2"/>
            <a:r>
              <a:rPr lang="zh-CN" altLang="en-US"/>
              <a:t>第三層</a:t>
            </a:r>
          </a:p>
          <a:p>
            <a:pPr lvl="3"/>
            <a:r>
              <a:rPr lang="zh-CN" altLang="en-US"/>
              <a:t>第四層</a:t>
            </a:r>
          </a:p>
          <a:p>
            <a:pPr lvl="4"/>
            <a:r>
              <a:rPr lang="zh-CN" altLang="en-US"/>
              <a:t>第五層</a:t>
            </a:r>
            <a:endParaRPr lang="zh-TW" altLang="en-US"/>
          </a:p>
        </p:txBody>
      </p:sp>
      <p:sp>
        <p:nvSpPr>
          <p:cNvPr id="4" name="Rectangle 4"/>
          <p:cNvSpPr>
            <a:spLocks noGrp="1" noChangeArrowheads="1"/>
          </p:cNvSpPr>
          <p:nvPr>
            <p:ph type="dt" sz="half" idx="10"/>
          </p:nvPr>
        </p:nvSpPr>
        <p:spPr>
          <a:ln/>
        </p:spPr>
        <p:txBody>
          <a:bodyPr/>
          <a:lstStyle>
            <a:lvl1pPr>
              <a:defRPr/>
            </a:lvl1pPr>
          </a:lstStyle>
          <a:p>
            <a:pPr>
              <a:defRPr/>
            </a:pPr>
            <a:fld id="{027F625E-4F9E-1449-B0C1-B2AFA9E75329}" type="datetime1">
              <a:rPr lang="en-GB" altLang="zh-CN"/>
              <a:pPr>
                <a:defRPr/>
              </a:pPr>
              <a:t>15/05/2020</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zh-CN"/>
              <a:t>www.uic.edu.hk/~xlpeng</a:t>
            </a:r>
          </a:p>
        </p:txBody>
      </p:sp>
      <p:sp>
        <p:nvSpPr>
          <p:cNvPr id="6" name="Rectangle 6"/>
          <p:cNvSpPr>
            <a:spLocks noGrp="1" noChangeArrowheads="1"/>
          </p:cNvSpPr>
          <p:nvPr>
            <p:ph type="sldNum" sz="quarter" idx="12"/>
          </p:nvPr>
        </p:nvSpPr>
        <p:spPr>
          <a:ln/>
        </p:spPr>
        <p:txBody>
          <a:bodyPr/>
          <a:lstStyle>
            <a:lvl1pPr>
              <a:defRPr/>
            </a:lvl1pPr>
          </a:lstStyle>
          <a:p>
            <a:pPr>
              <a:defRPr/>
            </a:pPr>
            <a:fld id="{0AB57E7D-28A2-5147-898F-CFC0FDE14986}" type="slidenum">
              <a:rPr lang="en-US" altLang="zh-CN"/>
              <a:pPr>
                <a:defRPr/>
              </a:pPr>
              <a:t>‹#›</a:t>
            </a:fld>
            <a:endParaRPr lang="en-US" altLang="zh-CN"/>
          </a:p>
        </p:txBody>
      </p:sp>
    </p:spTree>
    <p:extLst>
      <p:ext uri="{BB962C8B-B14F-4D97-AF65-F5344CB8AC3E}">
        <p14:creationId xmlns:p14="http://schemas.microsoft.com/office/powerpoint/2010/main" val="1656181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垂直標題 1"/>
          <p:cNvSpPr>
            <a:spLocks noGrp="1"/>
          </p:cNvSpPr>
          <p:nvPr>
            <p:ph type="title" orient="vert"/>
          </p:nvPr>
        </p:nvSpPr>
        <p:spPr>
          <a:xfrm>
            <a:off x="6629400" y="277813"/>
            <a:ext cx="2057400" cy="5853112"/>
          </a:xfrm>
        </p:spPr>
        <p:txBody>
          <a:bodyPr vert="eaVert"/>
          <a:lstStyle/>
          <a:p>
            <a:r>
              <a:rPr lang="zh-CN" altLang="en-US"/>
              <a:t>按一下以編輯母片標題樣式</a:t>
            </a:r>
            <a:endParaRPr lang="zh-TW" altLang="en-US"/>
          </a:p>
        </p:txBody>
      </p:sp>
      <p:sp>
        <p:nvSpPr>
          <p:cNvPr id="3" name="直排文字版面配置區 2"/>
          <p:cNvSpPr>
            <a:spLocks noGrp="1"/>
          </p:cNvSpPr>
          <p:nvPr>
            <p:ph type="body" orient="vert" idx="1"/>
          </p:nvPr>
        </p:nvSpPr>
        <p:spPr>
          <a:xfrm>
            <a:off x="457200" y="277813"/>
            <a:ext cx="6019800" cy="5853112"/>
          </a:xfrm>
        </p:spPr>
        <p:txBody>
          <a:bodyPr vert="eaVert"/>
          <a:lstStyle/>
          <a:p>
            <a:pPr lvl="0"/>
            <a:r>
              <a:rPr lang="zh-CN" altLang="en-US"/>
              <a:t>按一下以編輯母片文字樣式</a:t>
            </a:r>
          </a:p>
          <a:p>
            <a:pPr lvl="1"/>
            <a:r>
              <a:rPr lang="zh-CN" altLang="en-US"/>
              <a:t>第二層</a:t>
            </a:r>
          </a:p>
          <a:p>
            <a:pPr lvl="2"/>
            <a:r>
              <a:rPr lang="zh-CN" altLang="en-US"/>
              <a:t>第三層</a:t>
            </a:r>
          </a:p>
          <a:p>
            <a:pPr lvl="3"/>
            <a:r>
              <a:rPr lang="zh-CN" altLang="en-US"/>
              <a:t>第四層</a:t>
            </a:r>
          </a:p>
          <a:p>
            <a:pPr lvl="4"/>
            <a:r>
              <a:rPr lang="zh-CN" altLang="en-US"/>
              <a:t>第五層</a:t>
            </a:r>
            <a:endParaRPr lang="zh-TW" altLang="en-US"/>
          </a:p>
        </p:txBody>
      </p:sp>
      <p:sp>
        <p:nvSpPr>
          <p:cNvPr id="4" name="Rectangle 4"/>
          <p:cNvSpPr>
            <a:spLocks noGrp="1" noChangeArrowheads="1"/>
          </p:cNvSpPr>
          <p:nvPr>
            <p:ph type="dt" sz="half" idx="10"/>
          </p:nvPr>
        </p:nvSpPr>
        <p:spPr>
          <a:ln/>
        </p:spPr>
        <p:txBody>
          <a:bodyPr/>
          <a:lstStyle>
            <a:lvl1pPr>
              <a:defRPr/>
            </a:lvl1pPr>
          </a:lstStyle>
          <a:p>
            <a:pPr>
              <a:defRPr/>
            </a:pPr>
            <a:fld id="{80FF5AB5-9C74-B349-A5E4-5C76FE656426}" type="datetime1">
              <a:rPr lang="en-GB" altLang="zh-CN"/>
              <a:pPr>
                <a:defRPr/>
              </a:pPr>
              <a:t>15/05/2020</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zh-CN"/>
              <a:t>www.uic.edu.hk/~xlpeng</a:t>
            </a:r>
          </a:p>
        </p:txBody>
      </p:sp>
      <p:sp>
        <p:nvSpPr>
          <p:cNvPr id="6" name="Rectangle 6"/>
          <p:cNvSpPr>
            <a:spLocks noGrp="1" noChangeArrowheads="1"/>
          </p:cNvSpPr>
          <p:nvPr>
            <p:ph type="sldNum" sz="quarter" idx="12"/>
          </p:nvPr>
        </p:nvSpPr>
        <p:spPr>
          <a:ln/>
        </p:spPr>
        <p:txBody>
          <a:bodyPr/>
          <a:lstStyle>
            <a:lvl1pPr>
              <a:defRPr/>
            </a:lvl1pPr>
          </a:lstStyle>
          <a:p>
            <a:pPr>
              <a:defRPr/>
            </a:pPr>
            <a:fld id="{E82A9689-0FA8-EB47-AB08-AC24848DEBA1}" type="slidenum">
              <a:rPr lang="en-US" altLang="zh-CN"/>
              <a:pPr>
                <a:defRPr/>
              </a:pPr>
              <a:t>‹#›</a:t>
            </a:fld>
            <a:endParaRPr lang="en-US" altLang="zh-CN"/>
          </a:p>
        </p:txBody>
      </p:sp>
    </p:spTree>
    <p:extLst>
      <p:ext uri="{BB962C8B-B14F-4D97-AF65-F5344CB8AC3E}">
        <p14:creationId xmlns:p14="http://schemas.microsoft.com/office/powerpoint/2010/main" val="747773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CN" altLang="en-US"/>
              <a:t>按一下以編輯母片標題樣式</a:t>
            </a:r>
            <a:endParaRPr lang="zh-TW" altLang="en-US"/>
          </a:p>
        </p:txBody>
      </p:sp>
      <p:sp>
        <p:nvSpPr>
          <p:cNvPr id="3" name="內容版面配置區 2"/>
          <p:cNvSpPr>
            <a:spLocks noGrp="1"/>
          </p:cNvSpPr>
          <p:nvPr>
            <p:ph idx="1"/>
          </p:nvPr>
        </p:nvSpPr>
        <p:spPr/>
        <p:txBody>
          <a:bodyPr/>
          <a:lstStyle/>
          <a:p>
            <a:pPr lvl="0"/>
            <a:r>
              <a:rPr lang="zh-CN" altLang="en-US"/>
              <a:t>按一下以編輯母片文字樣式</a:t>
            </a:r>
          </a:p>
          <a:p>
            <a:pPr lvl="1"/>
            <a:r>
              <a:rPr lang="zh-CN" altLang="en-US"/>
              <a:t>第二層</a:t>
            </a:r>
          </a:p>
          <a:p>
            <a:pPr lvl="2"/>
            <a:r>
              <a:rPr lang="zh-CN" altLang="en-US"/>
              <a:t>第三層</a:t>
            </a:r>
          </a:p>
          <a:p>
            <a:pPr lvl="3"/>
            <a:r>
              <a:rPr lang="zh-CN" altLang="en-US"/>
              <a:t>第四層</a:t>
            </a:r>
          </a:p>
          <a:p>
            <a:pPr lvl="4"/>
            <a:r>
              <a:rPr lang="zh-CN" altLang="en-US"/>
              <a:t>第五層</a:t>
            </a:r>
            <a:endParaRPr lang="zh-TW" altLang="en-US"/>
          </a:p>
        </p:txBody>
      </p:sp>
      <p:sp>
        <p:nvSpPr>
          <p:cNvPr id="4" name="Rectangle 4"/>
          <p:cNvSpPr>
            <a:spLocks noGrp="1" noChangeArrowheads="1"/>
          </p:cNvSpPr>
          <p:nvPr>
            <p:ph type="dt" sz="half" idx="10"/>
          </p:nvPr>
        </p:nvSpPr>
        <p:spPr>
          <a:ln/>
        </p:spPr>
        <p:txBody>
          <a:bodyPr/>
          <a:lstStyle>
            <a:lvl1pPr>
              <a:defRPr/>
            </a:lvl1pPr>
          </a:lstStyle>
          <a:p>
            <a:pPr>
              <a:defRPr/>
            </a:pPr>
            <a:fld id="{B1B2D6D1-F74D-E944-A002-65F0524EFF93}" type="datetime1">
              <a:rPr lang="en-GB" altLang="zh-CN"/>
              <a:pPr>
                <a:defRPr/>
              </a:pPr>
              <a:t>15/05/2020</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zh-CN"/>
              <a:t>www.uic.edu.hk/~xlpeng</a:t>
            </a:r>
          </a:p>
        </p:txBody>
      </p:sp>
      <p:sp>
        <p:nvSpPr>
          <p:cNvPr id="6" name="Rectangle 6"/>
          <p:cNvSpPr>
            <a:spLocks noGrp="1" noChangeArrowheads="1"/>
          </p:cNvSpPr>
          <p:nvPr>
            <p:ph type="sldNum" sz="quarter" idx="12"/>
          </p:nvPr>
        </p:nvSpPr>
        <p:spPr>
          <a:ln/>
        </p:spPr>
        <p:txBody>
          <a:bodyPr/>
          <a:lstStyle>
            <a:lvl1pPr>
              <a:defRPr/>
            </a:lvl1pPr>
          </a:lstStyle>
          <a:p>
            <a:pPr>
              <a:defRPr/>
            </a:pPr>
            <a:fld id="{F85A0ED5-3C67-A940-BE1C-9D228A8F5C85}" type="slidenum">
              <a:rPr lang="en-US" altLang="zh-CN"/>
              <a:pPr>
                <a:defRPr/>
              </a:pPr>
              <a:t>‹#›</a:t>
            </a:fld>
            <a:endParaRPr lang="en-US" altLang="zh-CN"/>
          </a:p>
        </p:txBody>
      </p:sp>
    </p:spTree>
    <p:extLst>
      <p:ext uri="{BB962C8B-B14F-4D97-AF65-F5344CB8AC3E}">
        <p14:creationId xmlns:p14="http://schemas.microsoft.com/office/powerpoint/2010/main" val="4029900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頭">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0"/>
            <a:ext cx="7772400" cy="1362075"/>
          </a:xfrm>
        </p:spPr>
        <p:txBody>
          <a:bodyPr/>
          <a:lstStyle>
            <a:lvl1pPr algn="l">
              <a:defRPr sz="4000" b="1" cap="all"/>
            </a:lvl1pPr>
          </a:lstStyle>
          <a:p>
            <a:r>
              <a:rPr lang="zh-CN" altLang="en-US"/>
              <a:t>按一下以編輯母片標題樣式</a:t>
            </a:r>
            <a:endParaRPr lang="zh-TW" altLang="en-US"/>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按一下以編輯母片文字樣式</a:t>
            </a:r>
          </a:p>
        </p:txBody>
      </p:sp>
      <p:sp>
        <p:nvSpPr>
          <p:cNvPr id="4" name="Rectangle 4"/>
          <p:cNvSpPr>
            <a:spLocks noGrp="1" noChangeArrowheads="1"/>
          </p:cNvSpPr>
          <p:nvPr>
            <p:ph type="dt" sz="half" idx="10"/>
          </p:nvPr>
        </p:nvSpPr>
        <p:spPr>
          <a:ln/>
        </p:spPr>
        <p:txBody>
          <a:bodyPr/>
          <a:lstStyle>
            <a:lvl1pPr>
              <a:defRPr/>
            </a:lvl1pPr>
          </a:lstStyle>
          <a:p>
            <a:pPr>
              <a:defRPr/>
            </a:pPr>
            <a:fld id="{9705736E-B4AA-8C4B-96EF-0CD01850D3F9}" type="datetime1">
              <a:rPr lang="en-GB" altLang="zh-CN"/>
              <a:pPr>
                <a:defRPr/>
              </a:pPr>
              <a:t>15/05/2020</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zh-CN"/>
              <a:t>www.uic.edu.hk/~xlpeng</a:t>
            </a:r>
          </a:p>
        </p:txBody>
      </p:sp>
      <p:sp>
        <p:nvSpPr>
          <p:cNvPr id="6" name="Rectangle 6"/>
          <p:cNvSpPr>
            <a:spLocks noGrp="1" noChangeArrowheads="1"/>
          </p:cNvSpPr>
          <p:nvPr>
            <p:ph type="sldNum" sz="quarter" idx="12"/>
          </p:nvPr>
        </p:nvSpPr>
        <p:spPr>
          <a:ln/>
        </p:spPr>
        <p:txBody>
          <a:bodyPr/>
          <a:lstStyle>
            <a:lvl1pPr>
              <a:defRPr/>
            </a:lvl1pPr>
          </a:lstStyle>
          <a:p>
            <a:pPr>
              <a:defRPr/>
            </a:pPr>
            <a:fld id="{F2BA6B9E-0648-E84E-9805-584659370E1A}" type="slidenum">
              <a:rPr lang="en-US" altLang="zh-CN"/>
              <a:pPr>
                <a:defRPr/>
              </a:pPr>
              <a:t>‹#›</a:t>
            </a:fld>
            <a:endParaRPr lang="en-US" altLang="zh-CN"/>
          </a:p>
        </p:txBody>
      </p:sp>
    </p:spTree>
    <p:extLst>
      <p:ext uri="{BB962C8B-B14F-4D97-AF65-F5344CB8AC3E}">
        <p14:creationId xmlns:p14="http://schemas.microsoft.com/office/powerpoint/2010/main" val="31517211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CN" altLang="en-US"/>
              <a:t>按一下以編輯母片標題樣式</a:t>
            </a:r>
            <a:endParaRPr lang="zh-TW" altLang="en-US"/>
          </a:p>
        </p:txBody>
      </p:sp>
      <p:sp>
        <p:nvSpPr>
          <p:cNvPr id="3" name="內容版面配置區 2"/>
          <p:cNvSpPr>
            <a:spLocks noGrp="1"/>
          </p:cNvSpPr>
          <p:nvPr>
            <p:ph sz="half" idx="1"/>
          </p:nvPr>
        </p:nvSpPr>
        <p:spPr>
          <a:xfrm>
            <a:off x="457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按一下以編輯母片文字樣式</a:t>
            </a:r>
          </a:p>
          <a:p>
            <a:pPr lvl="1"/>
            <a:r>
              <a:rPr lang="zh-CN" altLang="en-US"/>
              <a:t>第二層</a:t>
            </a:r>
          </a:p>
          <a:p>
            <a:pPr lvl="2"/>
            <a:r>
              <a:rPr lang="zh-CN" altLang="en-US"/>
              <a:t>第三層</a:t>
            </a:r>
          </a:p>
          <a:p>
            <a:pPr lvl="3"/>
            <a:r>
              <a:rPr lang="zh-CN" altLang="en-US"/>
              <a:t>第四層</a:t>
            </a:r>
          </a:p>
          <a:p>
            <a:pPr lvl="4"/>
            <a:r>
              <a:rPr lang="zh-CN" altLang="en-US"/>
              <a:t>第五層</a:t>
            </a:r>
            <a:endParaRPr lang="zh-TW" altLang="en-US"/>
          </a:p>
        </p:txBody>
      </p:sp>
      <p:sp>
        <p:nvSpPr>
          <p:cNvPr id="4" name="內容版面配置區 3"/>
          <p:cNvSpPr>
            <a:spLocks noGrp="1"/>
          </p:cNvSpPr>
          <p:nvPr>
            <p:ph sz="half" idx="2"/>
          </p:nvPr>
        </p:nvSpPr>
        <p:spPr>
          <a:xfrm>
            <a:off x="4648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按一下以編輯母片文字樣式</a:t>
            </a:r>
          </a:p>
          <a:p>
            <a:pPr lvl="1"/>
            <a:r>
              <a:rPr lang="zh-CN" altLang="en-US"/>
              <a:t>第二層</a:t>
            </a:r>
          </a:p>
          <a:p>
            <a:pPr lvl="2"/>
            <a:r>
              <a:rPr lang="zh-CN" altLang="en-US"/>
              <a:t>第三層</a:t>
            </a:r>
          </a:p>
          <a:p>
            <a:pPr lvl="3"/>
            <a:r>
              <a:rPr lang="zh-CN" altLang="en-US"/>
              <a:t>第四層</a:t>
            </a:r>
          </a:p>
          <a:p>
            <a:pPr lvl="4"/>
            <a:r>
              <a:rPr lang="zh-CN" altLang="en-US"/>
              <a:t>第五層</a:t>
            </a:r>
            <a:endParaRPr lang="zh-TW" altLang="en-US"/>
          </a:p>
        </p:txBody>
      </p:sp>
      <p:sp>
        <p:nvSpPr>
          <p:cNvPr id="5" name="Rectangle 4"/>
          <p:cNvSpPr>
            <a:spLocks noGrp="1" noChangeArrowheads="1"/>
          </p:cNvSpPr>
          <p:nvPr>
            <p:ph type="dt" sz="half" idx="10"/>
          </p:nvPr>
        </p:nvSpPr>
        <p:spPr>
          <a:ln/>
        </p:spPr>
        <p:txBody>
          <a:bodyPr/>
          <a:lstStyle>
            <a:lvl1pPr>
              <a:defRPr/>
            </a:lvl1pPr>
          </a:lstStyle>
          <a:p>
            <a:pPr>
              <a:defRPr/>
            </a:pPr>
            <a:fld id="{D519EFE6-57A9-6A45-9B46-6F66B0F05D18}" type="datetime1">
              <a:rPr lang="en-GB" altLang="zh-CN"/>
              <a:pPr>
                <a:defRPr/>
              </a:pPr>
              <a:t>15/05/2020</a:t>
            </a:fld>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zh-CN"/>
              <a:t>www.uic.edu.hk/~xlpeng</a:t>
            </a:r>
          </a:p>
        </p:txBody>
      </p:sp>
      <p:sp>
        <p:nvSpPr>
          <p:cNvPr id="7" name="Rectangle 6"/>
          <p:cNvSpPr>
            <a:spLocks noGrp="1" noChangeArrowheads="1"/>
          </p:cNvSpPr>
          <p:nvPr>
            <p:ph type="sldNum" sz="quarter" idx="12"/>
          </p:nvPr>
        </p:nvSpPr>
        <p:spPr>
          <a:ln/>
        </p:spPr>
        <p:txBody>
          <a:bodyPr/>
          <a:lstStyle>
            <a:lvl1pPr>
              <a:defRPr/>
            </a:lvl1pPr>
          </a:lstStyle>
          <a:p>
            <a:pPr>
              <a:defRPr/>
            </a:pPr>
            <a:fld id="{330777F7-9939-234F-A39E-D6C7CCC0E57E}" type="slidenum">
              <a:rPr lang="en-US" altLang="zh-CN"/>
              <a:pPr>
                <a:defRPr/>
              </a:pPr>
              <a:t>‹#›</a:t>
            </a:fld>
            <a:endParaRPr lang="en-US" altLang="zh-CN"/>
          </a:p>
        </p:txBody>
      </p:sp>
    </p:spTree>
    <p:extLst>
      <p:ext uri="{BB962C8B-B14F-4D97-AF65-F5344CB8AC3E}">
        <p14:creationId xmlns:p14="http://schemas.microsoft.com/office/powerpoint/2010/main" val="4216348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lvl1pPr>
              <a:defRPr/>
            </a:lvl1pPr>
          </a:lstStyle>
          <a:p>
            <a:r>
              <a:rPr lang="zh-CN" altLang="en-US"/>
              <a:t>按一下以編輯母片標題樣式</a:t>
            </a:r>
            <a:endParaRPr lang="zh-TW" altLang="en-US"/>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按一下以編輯母片文字樣式</a:t>
            </a:r>
          </a:p>
          <a:p>
            <a:pPr lvl="1"/>
            <a:r>
              <a:rPr lang="zh-CN" altLang="en-US"/>
              <a:t>第二層</a:t>
            </a:r>
          </a:p>
          <a:p>
            <a:pPr lvl="2"/>
            <a:r>
              <a:rPr lang="zh-CN" altLang="en-US"/>
              <a:t>第三層</a:t>
            </a:r>
          </a:p>
          <a:p>
            <a:pPr lvl="3"/>
            <a:r>
              <a:rPr lang="zh-CN" altLang="en-US"/>
              <a:t>第四層</a:t>
            </a:r>
          </a:p>
          <a:p>
            <a:pPr lvl="4"/>
            <a:r>
              <a:rPr lang="zh-CN" altLang="en-US"/>
              <a:t>第五層</a:t>
            </a:r>
            <a:endParaRPr lang="zh-TW" altLang="en-US"/>
          </a:p>
        </p:txBody>
      </p:sp>
      <p:sp>
        <p:nvSpPr>
          <p:cNvPr id="5" name="文字版面配置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按一下以編輯母片文字樣式</a:t>
            </a:r>
          </a:p>
        </p:txBody>
      </p:sp>
      <p:sp>
        <p:nvSpPr>
          <p:cNvPr id="6" name="內容版面配置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按一下以編輯母片文字樣式</a:t>
            </a:r>
          </a:p>
          <a:p>
            <a:pPr lvl="1"/>
            <a:r>
              <a:rPr lang="zh-CN" altLang="en-US"/>
              <a:t>第二層</a:t>
            </a:r>
          </a:p>
          <a:p>
            <a:pPr lvl="2"/>
            <a:r>
              <a:rPr lang="zh-CN" altLang="en-US"/>
              <a:t>第三層</a:t>
            </a:r>
          </a:p>
          <a:p>
            <a:pPr lvl="3"/>
            <a:r>
              <a:rPr lang="zh-CN" altLang="en-US"/>
              <a:t>第四層</a:t>
            </a:r>
          </a:p>
          <a:p>
            <a:pPr lvl="4"/>
            <a:r>
              <a:rPr lang="zh-CN" altLang="en-US"/>
              <a:t>第五層</a:t>
            </a:r>
            <a:endParaRPr lang="zh-TW" altLang="en-US"/>
          </a:p>
        </p:txBody>
      </p:sp>
      <p:sp>
        <p:nvSpPr>
          <p:cNvPr id="7" name="Rectangle 4"/>
          <p:cNvSpPr>
            <a:spLocks noGrp="1" noChangeArrowheads="1"/>
          </p:cNvSpPr>
          <p:nvPr>
            <p:ph type="dt" sz="half" idx="10"/>
          </p:nvPr>
        </p:nvSpPr>
        <p:spPr>
          <a:ln/>
        </p:spPr>
        <p:txBody>
          <a:bodyPr/>
          <a:lstStyle>
            <a:lvl1pPr>
              <a:defRPr/>
            </a:lvl1pPr>
          </a:lstStyle>
          <a:p>
            <a:pPr>
              <a:defRPr/>
            </a:pPr>
            <a:fld id="{F4AFCD04-488C-DB4C-86A3-CE6459B84CCE}" type="datetime1">
              <a:rPr lang="en-GB" altLang="zh-CN"/>
              <a:pPr>
                <a:defRPr/>
              </a:pPr>
              <a:t>15/05/2020</a:t>
            </a:fld>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r>
              <a:rPr lang="en-US" altLang="zh-CN"/>
              <a:t>www.uic.edu.hk/~xlpeng</a:t>
            </a:r>
          </a:p>
        </p:txBody>
      </p:sp>
      <p:sp>
        <p:nvSpPr>
          <p:cNvPr id="9" name="Rectangle 6"/>
          <p:cNvSpPr>
            <a:spLocks noGrp="1" noChangeArrowheads="1"/>
          </p:cNvSpPr>
          <p:nvPr>
            <p:ph type="sldNum" sz="quarter" idx="12"/>
          </p:nvPr>
        </p:nvSpPr>
        <p:spPr>
          <a:ln/>
        </p:spPr>
        <p:txBody>
          <a:bodyPr/>
          <a:lstStyle>
            <a:lvl1pPr>
              <a:defRPr/>
            </a:lvl1pPr>
          </a:lstStyle>
          <a:p>
            <a:pPr>
              <a:defRPr/>
            </a:pPr>
            <a:fld id="{078D3A7F-6EDD-8E4E-92EE-DE7D675FC85D}" type="slidenum">
              <a:rPr lang="en-US" altLang="zh-CN"/>
              <a:pPr>
                <a:defRPr/>
              </a:pPr>
              <a:t>‹#›</a:t>
            </a:fld>
            <a:endParaRPr lang="en-US" altLang="zh-CN"/>
          </a:p>
        </p:txBody>
      </p:sp>
    </p:spTree>
    <p:extLst>
      <p:ext uri="{BB962C8B-B14F-4D97-AF65-F5344CB8AC3E}">
        <p14:creationId xmlns:p14="http://schemas.microsoft.com/office/powerpoint/2010/main" val="38059442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CN" altLang="en-US"/>
              <a:t>按一下以編輯母片標題樣式</a:t>
            </a:r>
            <a:endParaRPr lang="zh-TW" altLang="en-US"/>
          </a:p>
        </p:txBody>
      </p:sp>
      <p:sp>
        <p:nvSpPr>
          <p:cNvPr id="3" name="Rectangle 4"/>
          <p:cNvSpPr>
            <a:spLocks noGrp="1" noChangeArrowheads="1"/>
          </p:cNvSpPr>
          <p:nvPr>
            <p:ph type="dt" sz="half" idx="10"/>
          </p:nvPr>
        </p:nvSpPr>
        <p:spPr>
          <a:ln/>
        </p:spPr>
        <p:txBody>
          <a:bodyPr/>
          <a:lstStyle>
            <a:lvl1pPr>
              <a:defRPr/>
            </a:lvl1pPr>
          </a:lstStyle>
          <a:p>
            <a:pPr>
              <a:defRPr/>
            </a:pPr>
            <a:fld id="{5ED4E581-A72F-BC4B-83D2-A28F9690F0F7}" type="datetime1">
              <a:rPr lang="en-GB" altLang="zh-CN"/>
              <a:pPr>
                <a:defRPr/>
              </a:pPr>
              <a:t>15/05/2020</a:t>
            </a:fld>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r>
              <a:rPr lang="en-US" altLang="zh-CN"/>
              <a:t>www.uic.edu.hk/~xlpeng</a:t>
            </a:r>
          </a:p>
        </p:txBody>
      </p:sp>
      <p:sp>
        <p:nvSpPr>
          <p:cNvPr id="5" name="Rectangle 6"/>
          <p:cNvSpPr>
            <a:spLocks noGrp="1" noChangeArrowheads="1"/>
          </p:cNvSpPr>
          <p:nvPr>
            <p:ph type="sldNum" sz="quarter" idx="12"/>
          </p:nvPr>
        </p:nvSpPr>
        <p:spPr>
          <a:ln/>
        </p:spPr>
        <p:txBody>
          <a:bodyPr/>
          <a:lstStyle>
            <a:lvl1pPr>
              <a:defRPr/>
            </a:lvl1pPr>
          </a:lstStyle>
          <a:p>
            <a:pPr>
              <a:defRPr/>
            </a:pPr>
            <a:fld id="{CE86F5BF-2E1D-FB4C-8747-9EBE6E0810B5}" type="slidenum">
              <a:rPr lang="en-US" altLang="zh-CN"/>
              <a:pPr>
                <a:defRPr/>
              </a:pPr>
              <a:t>‹#›</a:t>
            </a:fld>
            <a:endParaRPr lang="en-US" altLang="zh-CN"/>
          </a:p>
        </p:txBody>
      </p:sp>
    </p:spTree>
    <p:extLst>
      <p:ext uri="{BB962C8B-B14F-4D97-AF65-F5344CB8AC3E}">
        <p14:creationId xmlns:p14="http://schemas.microsoft.com/office/powerpoint/2010/main" val="1311994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2020E7CB-44EF-E147-A48D-C07F900814A9}" type="datetime1">
              <a:rPr lang="en-GB" altLang="zh-CN"/>
              <a:pPr>
                <a:defRPr/>
              </a:pPr>
              <a:t>15/05/2020</a:t>
            </a:fld>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r>
              <a:rPr lang="en-US" altLang="zh-CN"/>
              <a:t>www.uic.edu.hk/~xlpeng</a:t>
            </a:r>
          </a:p>
        </p:txBody>
      </p:sp>
      <p:sp>
        <p:nvSpPr>
          <p:cNvPr id="4" name="Rectangle 6"/>
          <p:cNvSpPr>
            <a:spLocks noGrp="1" noChangeArrowheads="1"/>
          </p:cNvSpPr>
          <p:nvPr>
            <p:ph type="sldNum" sz="quarter" idx="12"/>
          </p:nvPr>
        </p:nvSpPr>
        <p:spPr>
          <a:ln/>
        </p:spPr>
        <p:txBody>
          <a:bodyPr/>
          <a:lstStyle>
            <a:lvl1pPr>
              <a:defRPr/>
            </a:lvl1pPr>
          </a:lstStyle>
          <a:p>
            <a:pPr>
              <a:defRPr/>
            </a:pPr>
            <a:fld id="{4E6E155C-8FE2-A24F-BAA5-06373F391F05}" type="slidenum">
              <a:rPr lang="en-US" altLang="zh-CN"/>
              <a:pPr>
                <a:defRPr/>
              </a:pPr>
              <a:t>‹#›</a:t>
            </a:fld>
            <a:endParaRPr lang="en-US" altLang="zh-CN"/>
          </a:p>
        </p:txBody>
      </p:sp>
    </p:spTree>
    <p:extLst>
      <p:ext uri="{BB962C8B-B14F-4D97-AF65-F5344CB8AC3E}">
        <p14:creationId xmlns:p14="http://schemas.microsoft.com/office/powerpoint/2010/main" val="4026833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0" y="273050"/>
            <a:ext cx="3008313" cy="1162050"/>
          </a:xfrm>
        </p:spPr>
        <p:txBody>
          <a:bodyPr anchor="b"/>
          <a:lstStyle>
            <a:lvl1pPr algn="l">
              <a:defRPr sz="2000" b="1"/>
            </a:lvl1pPr>
          </a:lstStyle>
          <a:p>
            <a:r>
              <a:rPr lang="zh-CN" altLang="en-US"/>
              <a:t>按一下以編輯母片標題樣式</a:t>
            </a:r>
            <a:endParaRPr lang="zh-TW" altLang="en-US"/>
          </a:p>
        </p:txBody>
      </p:sp>
      <p:sp>
        <p:nvSpPr>
          <p:cNvPr id="3" name="內容版面配置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按一下以編輯母片文字樣式</a:t>
            </a:r>
          </a:p>
          <a:p>
            <a:pPr lvl="1"/>
            <a:r>
              <a:rPr lang="zh-CN" altLang="en-US"/>
              <a:t>第二層</a:t>
            </a:r>
          </a:p>
          <a:p>
            <a:pPr lvl="2"/>
            <a:r>
              <a:rPr lang="zh-CN" altLang="en-US"/>
              <a:t>第三層</a:t>
            </a:r>
          </a:p>
          <a:p>
            <a:pPr lvl="3"/>
            <a:r>
              <a:rPr lang="zh-CN" altLang="en-US"/>
              <a:t>第四層</a:t>
            </a:r>
          </a:p>
          <a:p>
            <a:pPr lvl="4"/>
            <a:r>
              <a:rPr lang="zh-CN" altLang="en-US"/>
              <a:t>第五層</a:t>
            </a:r>
            <a:endParaRPr lang="zh-TW" altLang="en-US"/>
          </a:p>
        </p:txBody>
      </p:sp>
      <p:sp>
        <p:nvSpPr>
          <p:cNvPr id="4" name="文字版面配置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按一下以編輯母片文字樣式</a:t>
            </a:r>
          </a:p>
        </p:txBody>
      </p:sp>
      <p:sp>
        <p:nvSpPr>
          <p:cNvPr id="5" name="Rectangle 4"/>
          <p:cNvSpPr>
            <a:spLocks noGrp="1" noChangeArrowheads="1"/>
          </p:cNvSpPr>
          <p:nvPr>
            <p:ph type="dt" sz="half" idx="10"/>
          </p:nvPr>
        </p:nvSpPr>
        <p:spPr>
          <a:ln/>
        </p:spPr>
        <p:txBody>
          <a:bodyPr/>
          <a:lstStyle>
            <a:lvl1pPr>
              <a:defRPr/>
            </a:lvl1pPr>
          </a:lstStyle>
          <a:p>
            <a:pPr>
              <a:defRPr/>
            </a:pPr>
            <a:fld id="{6739F746-2A21-884F-9F50-4C96D8370C16}" type="datetime1">
              <a:rPr lang="en-GB" altLang="zh-CN"/>
              <a:pPr>
                <a:defRPr/>
              </a:pPr>
              <a:t>15/05/2020</a:t>
            </a:fld>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zh-CN"/>
              <a:t>www.uic.edu.hk/~xlpeng</a:t>
            </a:r>
          </a:p>
        </p:txBody>
      </p:sp>
      <p:sp>
        <p:nvSpPr>
          <p:cNvPr id="7" name="Rectangle 6"/>
          <p:cNvSpPr>
            <a:spLocks noGrp="1" noChangeArrowheads="1"/>
          </p:cNvSpPr>
          <p:nvPr>
            <p:ph type="sldNum" sz="quarter" idx="12"/>
          </p:nvPr>
        </p:nvSpPr>
        <p:spPr>
          <a:ln/>
        </p:spPr>
        <p:txBody>
          <a:bodyPr/>
          <a:lstStyle>
            <a:lvl1pPr>
              <a:defRPr/>
            </a:lvl1pPr>
          </a:lstStyle>
          <a:p>
            <a:pPr>
              <a:defRPr/>
            </a:pPr>
            <a:fld id="{E04B40AA-4B52-6E4D-9DDD-27E38F5FC297}" type="slidenum">
              <a:rPr lang="en-US" altLang="zh-CN"/>
              <a:pPr>
                <a:defRPr/>
              </a:pPr>
              <a:t>‹#›</a:t>
            </a:fld>
            <a:endParaRPr lang="en-US" altLang="zh-CN"/>
          </a:p>
        </p:txBody>
      </p:sp>
    </p:spTree>
    <p:extLst>
      <p:ext uri="{BB962C8B-B14F-4D97-AF65-F5344CB8AC3E}">
        <p14:creationId xmlns:p14="http://schemas.microsoft.com/office/powerpoint/2010/main" val="5924197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nchor="b"/>
          <a:lstStyle>
            <a:lvl1pPr algn="l">
              <a:defRPr sz="2000" b="1"/>
            </a:lvl1pPr>
          </a:lstStyle>
          <a:p>
            <a:r>
              <a:rPr lang="zh-CN" altLang="en-US"/>
              <a:t>按一下以編輯母片標題樣式</a:t>
            </a:r>
            <a:endParaRPr lang="zh-TW" altLang="en-US"/>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TW" altLang="en-US" noProof="0"/>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按一下以編輯母片文字樣式</a:t>
            </a:r>
          </a:p>
        </p:txBody>
      </p:sp>
      <p:sp>
        <p:nvSpPr>
          <p:cNvPr id="5" name="Rectangle 4"/>
          <p:cNvSpPr>
            <a:spLocks noGrp="1" noChangeArrowheads="1"/>
          </p:cNvSpPr>
          <p:nvPr>
            <p:ph type="dt" sz="half" idx="10"/>
          </p:nvPr>
        </p:nvSpPr>
        <p:spPr>
          <a:ln/>
        </p:spPr>
        <p:txBody>
          <a:bodyPr/>
          <a:lstStyle>
            <a:lvl1pPr>
              <a:defRPr/>
            </a:lvl1pPr>
          </a:lstStyle>
          <a:p>
            <a:pPr>
              <a:defRPr/>
            </a:pPr>
            <a:fld id="{7DC7163D-0054-8041-A442-3B097519BF8D}" type="datetime1">
              <a:rPr lang="en-GB" altLang="zh-CN"/>
              <a:pPr>
                <a:defRPr/>
              </a:pPr>
              <a:t>15/05/2020</a:t>
            </a:fld>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zh-CN"/>
              <a:t>www.uic.edu.hk/~xlpeng</a:t>
            </a:r>
          </a:p>
        </p:txBody>
      </p:sp>
      <p:sp>
        <p:nvSpPr>
          <p:cNvPr id="7" name="Rectangle 6"/>
          <p:cNvSpPr>
            <a:spLocks noGrp="1" noChangeArrowheads="1"/>
          </p:cNvSpPr>
          <p:nvPr>
            <p:ph type="sldNum" sz="quarter" idx="12"/>
          </p:nvPr>
        </p:nvSpPr>
        <p:spPr>
          <a:ln/>
        </p:spPr>
        <p:txBody>
          <a:bodyPr/>
          <a:lstStyle>
            <a:lvl1pPr>
              <a:defRPr/>
            </a:lvl1pPr>
          </a:lstStyle>
          <a:p>
            <a:pPr>
              <a:defRPr/>
            </a:pPr>
            <a:fld id="{E86A43F5-A689-4449-9233-D0E92F2E96A7}" type="slidenum">
              <a:rPr lang="en-US" altLang="zh-CN"/>
              <a:pPr>
                <a:defRPr/>
              </a:pPr>
              <a:t>‹#›</a:t>
            </a:fld>
            <a:endParaRPr lang="en-US" altLang="zh-CN"/>
          </a:p>
        </p:txBody>
      </p:sp>
    </p:spTree>
    <p:extLst>
      <p:ext uri="{BB962C8B-B14F-4D97-AF65-F5344CB8AC3E}">
        <p14:creationId xmlns:p14="http://schemas.microsoft.com/office/powerpoint/2010/main" val="40666421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bwMode="auto">
          <a:xfrm>
            <a:off x="457200" y="277813"/>
            <a:ext cx="8229600" cy="1139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zh-CN"/>
              <a:t>单击此处编辑母版标题样式</a:t>
            </a:r>
          </a:p>
        </p:txBody>
      </p:sp>
      <p:sp>
        <p:nvSpPr>
          <p:cNvPr id="31747" name="Rectangle 3"/>
          <p:cNvSpPr>
            <a:spLocks noGrp="1" noChangeArrowheads="1"/>
          </p:cNvSpPr>
          <p:nvPr>
            <p:ph type="body" idx="1"/>
          </p:nvPr>
        </p:nvSpPr>
        <p:spPr bwMode="auto">
          <a:xfrm>
            <a:off x="457200" y="1600200"/>
            <a:ext cx="8229600" cy="45307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zh-CN"/>
              <a:t>单击此处编辑母版文本样式</a:t>
            </a:r>
          </a:p>
          <a:p>
            <a:pPr lvl="1"/>
            <a:r>
              <a:rPr lang="en-US" altLang="zh-CN"/>
              <a:t>第二级</a:t>
            </a:r>
          </a:p>
          <a:p>
            <a:pPr lvl="2"/>
            <a:r>
              <a:rPr lang="en-US" altLang="zh-CN"/>
              <a:t>第三级</a:t>
            </a:r>
          </a:p>
          <a:p>
            <a:pPr lvl="3"/>
            <a:r>
              <a:rPr lang="en-US" altLang="zh-CN"/>
              <a:t>第四级</a:t>
            </a:r>
          </a:p>
          <a:p>
            <a:pPr lvl="4"/>
            <a:r>
              <a:rPr lang="en-US" altLang="zh-CN"/>
              <a:t>第五级</a:t>
            </a:r>
          </a:p>
        </p:txBody>
      </p:sp>
      <p:sp>
        <p:nvSpPr>
          <p:cNvPr id="31748" name="Rectangle 4"/>
          <p:cNvSpPr>
            <a:spLocks noGrp="1" noChangeArrowheads="1"/>
          </p:cNvSpPr>
          <p:nvPr>
            <p:ph type="dt" sz="half" idx="2"/>
          </p:nvPr>
        </p:nvSpPr>
        <p:spPr bwMode="auto">
          <a:xfrm>
            <a:off x="457200" y="6243638"/>
            <a:ext cx="21336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spcBef>
                <a:spcPct val="0"/>
              </a:spcBef>
              <a:buClrTx/>
              <a:buSzTx/>
              <a:buFontTx/>
              <a:buNone/>
              <a:defRPr sz="1200">
                <a:latin typeface="+mj-lt"/>
              </a:defRPr>
            </a:lvl1pPr>
          </a:lstStyle>
          <a:p>
            <a:pPr>
              <a:defRPr/>
            </a:pPr>
            <a:fld id="{E726FDB4-425B-804D-B166-B108BF7159CF}" type="datetime1">
              <a:rPr lang="en-GB" altLang="zh-CN"/>
              <a:pPr>
                <a:defRPr/>
              </a:pPr>
              <a:t>15/05/2020</a:t>
            </a:fld>
            <a:endParaRPr lang="en-US" altLang="zh-CN"/>
          </a:p>
        </p:txBody>
      </p:sp>
      <p:sp>
        <p:nvSpPr>
          <p:cNvPr id="31749" name="Rectangle 5"/>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lgn="ctr">
              <a:spcBef>
                <a:spcPct val="0"/>
              </a:spcBef>
              <a:buClrTx/>
              <a:buSzTx/>
              <a:buFontTx/>
              <a:buNone/>
              <a:defRPr sz="1200">
                <a:latin typeface="+mj-lt"/>
              </a:defRPr>
            </a:lvl1pPr>
          </a:lstStyle>
          <a:p>
            <a:pPr>
              <a:defRPr/>
            </a:pPr>
            <a:r>
              <a:rPr lang="en-US" altLang="zh-CN"/>
              <a:t>www.uic.edu.hk/~xlpeng</a:t>
            </a:r>
          </a:p>
        </p:txBody>
      </p:sp>
      <p:sp>
        <p:nvSpPr>
          <p:cNvPr id="31750" name="Rectangle 6"/>
          <p:cNvSpPr>
            <a:spLocks noGrp="1" noChangeArrowheads="1"/>
          </p:cNvSpPr>
          <p:nvPr>
            <p:ph type="sldNum" sz="quarter" idx="4"/>
          </p:nvPr>
        </p:nvSpPr>
        <p:spPr bwMode="auto">
          <a:xfrm>
            <a:off x="6553200" y="6243638"/>
            <a:ext cx="21336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lgn="r">
              <a:spcBef>
                <a:spcPct val="0"/>
              </a:spcBef>
              <a:buClrTx/>
              <a:buSzTx/>
              <a:buFontTx/>
              <a:buNone/>
              <a:defRPr sz="1200">
                <a:latin typeface="+mj-lt"/>
              </a:defRPr>
            </a:lvl1pPr>
          </a:lstStyle>
          <a:p>
            <a:pPr>
              <a:defRPr/>
            </a:pPr>
            <a:fld id="{43C0BB7F-7691-0442-8F8D-0AFC6888406C}" type="slidenum">
              <a:rPr lang="en-US" altLang="zh-CN"/>
              <a:pPr>
                <a:defRPr/>
              </a:pPr>
              <a:t>‹#›</a:t>
            </a:fld>
            <a:endParaRPr lang="en-US" altLang="zh-CN"/>
          </a:p>
        </p:txBody>
      </p:sp>
      <p:sp>
        <p:nvSpPr>
          <p:cNvPr id="1031" name="Freeform 7"/>
          <p:cNvSpPr>
            <a:spLocks noChangeArrowheads="1"/>
          </p:cNvSpPr>
          <p:nvPr/>
        </p:nvSpPr>
        <p:spPr bwMode="auto">
          <a:xfrm>
            <a:off x="381000" y="228600"/>
            <a:ext cx="8229600" cy="609600"/>
          </a:xfrm>
          <a:custGeom>
            <a:avLst/>
            <a:gdLst>
              <a:gd name="T0" fmla="*/ 0 w 1000"/>
              <a:gd name="T1" fmla="*/ 2147483647 h 1000"/>
              <a:gd name="T2" fmla="*/ 0 w 1000"/>
              <a:gd name="T3" fmla="*/ 0 h 1000"/>
              <a:gd name="T4" fmla="*/ 2147483647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19050" cap="flat" cmpd="sng">
            <a:solidFill>
              <a:schemeClr val="accent1"/>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zh-TW" altLang="en-US"/>
          </a:p>
        </p:txBody>
      </p:sp>
      <p:sp>
        <p:nvSpPr>
          <p:cNvPr id="31752" name="Line 8"/>
          <p:cNvSpPr>
            <a:spLocks noChangeShapeType="1"/>
          </p:cNvSpPr>
          <p:nvPr/>
        </p:nvSpPr>
        <p:spPr bwMode="auto">
          <a:xfrm>
            <a:off x="457200" y="6172200"/>
            <a:ext cx="8229600" cy="0"/>
          </a:xfrm>
          <a:prstGeom prst="line">
            <a:avLst/>
          </a:prstGeom>
          <a:noFill/>
          <a:ln w="19050">
            <a:solidFill>
              <a:schemeClr val="accent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defRPr/>
            </a:pPr>
            <a:endParaRPr lang="zh-TW" altLang="en-US"/>
          </a:p>
        </p:txBody>
      </p:sp>
    </p:spTree>
  </p:cSld>
  <p:clrMap bg1="lt1" tx1="dk1" bg2="lt2" tx2="dk2" accent1="accent1" accent2="accent2" accent3="accent3" accent4="accent4" accent5="accent5" accent6="accent6" hlink="hlink" folHlink="folHlink"/>
  <p:sldLayoutIdLst>
    <p:sldLayoutId id="2147483817" r:id="rId1"/>
    <p:sldLayoutId id="2147483807" r:id="rId2"/>
    <p:sldLayoutId id="2147483808" r:id="rId3"/>
    <p:sldLayoutId id="2147483809" r:id="rId4"/>
    <p:sldLayoutId id="2147483810" r:id="rId5"/>
    <p:sldLayoutId id="2147483811" r:id="rId6"/>
    <p:sldLayoutId id="2147483812" r:id="rId7"/>
    <p:sldLayoutId id="2147483813" r:id="rId8"/>
    <p:sldLayoutId id="2147483814" r:id="rId9"/>
    <p:sldLayoutId id="2147483815" r:id="rId10"/>
    <p:sldLayoutId id="2147483816" r:id="rId11"/>
  </p:sldLayoutIdLst>
  <p:hf hdr="0" ftr="0"/>
  <p:txStyles>
    <p:titleStyle>
      <a:lvl1pPr algn="l" rtl="0" fontAlgn="base">
        <a:spcBef>
          <a:spcPct val="0"/>
        </a:spcBef>
        <a:spcAft>
          <a:spcPct val="0"/>
        </a:spcAft>
        <a:defRPr kumimoji="1" sz="4200">
          <a:solidFill>
            <a:schemeClr val="tx2"/>
          </a:solidFill>
          <a:latin typeface="+mj-lt"/>
          <a:ea typeface="+mj-ea"/>
          <a:cs typeface="+mj-cs"/>
        </a:defRPr>
      </a:lvl1pPr>
      <a:lvl2pPr algn="l" rtl="0" fontAlgn="base">
        <a:spcBef>
          <a:spcPct val="0"/>
        </a:spcBef>
        <a:spcAft>
          <a:spcPct val="0"/>
        </a:spcAft>
        <a:defRPr kumimoji="1" sz="4200">
          <a:solidFill>
            <a:schemeClr val="tx2"/>
          </a:solidFill>
          <a:latin typeface="Garamond" charset="0"/>
          <a:ea typeface="宋体" charset="0"/>
          <a:cs typeface="宋体" charset="0"/>
        </a:defRPr>
      </a:lvl2pPr>
      <a:lvl3pPr algn="l" rtl="0" fontAlgn="base">
        <a:spcBef>
          <a:spcPct val="0"/>
        </a:spcBef>
        <a:spcAft>
          <a:spcPct val="0"/>
        </a:spcAft>
        <a:defRPr kumimoji="1" sz="4200">
          <a:solidFill>
            <a:schemeClr val="tx2"/>
          </a:solidFill>
          <a:latin typeface="Garamond" charset="0"/>
          <a:ea typeface="宋体" charset="0"/>
          <a:cs typeface="宋体" charset="0"/>
        </a:defRPr>
      </a:lvl3pPr>
      <a:lvl4pPr algn="l" rtl="0" fontAlgn="base">
        <a:spcBef>
          <a:spcPct val="0"/>
        </a:spcBef>
        <a:spcAft>
          <a:spcPct val="0"/>
        </a:spcAft>
        <a:defRPr kumimoji="1" sz="4200">
          <a:solidFill>
            <a:schemeClr val="tx2"/>
          </a:solidFill>
          <a:latin typeface="Garamond" charset="0"/>
          <a:ea typeface="宋体" charset="0"/>
          <a:cs typeface="宋体" charset="0"/>
        </a:defRPr>
      </a:lvl4pPr>
      <a:lvl5pPr algn="l" rtl="0" fontAlgn="base">
        <a:spcBef>
          <a:spcPct val="0"/>
        </a:spcBef>
        <a:spcAft>
          <a:spcPct val="0"/>
        </a:spcAft>
        <a:defRPr kumimoji="1" sz="4200">
          <a:solidFill>
            <a:schemeClr val="tx2"/>
          </a:solidFill>
          <a:latin typeface="Garamond" charset="0"/>
          <a:ea typeface="宋体" charset="0"/>
          <a:cs typeface="宋体" charset="0"/>
        </a:defRPr>
      </a:lvl5pPr>
      <a:lvl6pPr marL="457200" algn="l" rtl="0" fontAlgn="base">
        <a:spcBef>
          <a:spcPct val="0"/>
        </a:spcBef>
        <a:spcAft>
          <a:spcPct val="0"/>
        </a:spcAft>
        <a:defRPr sz="4200">
          <a:solidFill>
            <a:schemeClr val="tx2"/>
          </a:solidFill>
          <a:latin typeface="Garamond" charset="0"/>
          <a:ea typeface="宋体" charset="0"/>
          <a:cs typeface="宋体" charset="0"/>
        </a:defRPr>
      </a:lvl6pPr>
      <a:lvl7pPr marL="914400" algn="l" rtl="0" fontAlgn="base">
        <a:spcBef>
          <a:spcPct val="0"/>
        </a:spcBef>
        <a:spcAft>
          <a:spcPct val="0"/>
        </a:spcAft>
        <a:defRPr sz="4200">
          <a:solidFill>
            <a:schemeClr val="tx2"/>
          </a:solidFill>
          <a:latin typeface="Garamond" charset="0"/>
          <a:ea typeface="宋体" charset="0"/>
          <a:cs typeface="宋体" charset="0"/>
        </a:defRPr>
      </a:lvl7pPr>
      <a:lvl8pPr marL="1371600" algn="l" rtl="0" fontAlgn="base">
        <a:spcBef>
          <a:spcPct val="0"/>
        </a:spcBef>
        <a:spcAft>
          <a:spcPct val="0"/>
        </a:spcAft>
        <a:defRPr sz="4200">
          <a:solidFill>
            <a:schemeClr val="tx2"/>
          </a:solidFill>
          <a:latin typeface="Garamond" charset="0"/>
          <a:ea typeface="宋体" charset="0"/>
          <a:cs typeface="宋体" charset="0"/>
        </a:defRPr>
      </a:lvl8pPr>
      <a:lvl9pPr marL="1828800" algn="l" rtl="0" fontAlgn="base">
        <a:spcBef>
          <a:spcPct val="0"/>
        </a:spcBef>
        <a:spcAft>
          <a:spcPct val="0"/>
        </a:spcAft>
        <a:defRPr sz="4200">
          <a:solidFill>
            <a:schemeClr val="tx2"/>
          </a:solidFill>
          <a:latin typeface="Garamond" charset="0"/>
          <a:ea typeface="宋体" charset="0"/>
          <a:cs typeface="宋体" charset="0"/>
        </a:defRPr>
      </a:lvl9pPr>
    </p:titleStyle>
    <p:bodyStyle>
      <a:lvl1pPr marL="342900" indent="-342900" algn="l" rtl="0" fontAlgn="base">
        <a:spcBef>
          <a:spcPct val="20000"/>
        </a:spcBef>
        <a:spcAft>
          <a:spcPct val="0"/>
        </a:spcAft>
        <a:buClr>
          <a:schemeClr val="accent1"/>
        </a:buClr>
        <a:buSzPct val="65000"/>
        <a:buFont typeface="Wingdings" charset="0"/>
        <a:buChar char="n"/>
        <a:defRPr kumimoji="1" sz="3000">
          <a:solidFill>
            <a:schemeClr val="tx1"/>
          </a:solidFill>
          <a:latin typeface="+mn-lt"/>
          <a:ea typeface="+mn-ea"/>
          <a:cs typeface="+mn-cs"/>
        </a:defRPr>
      </a:lvl1pPr>
      <a:lvl2pPr marL="669925" indent="-325438" algn="l" rtl="0" fontAlgn="base">
        <a:spcBef>
          <a:spcPct val="20000"/>
        </a:spcBef>
        <a:spcAft>
          <a:spcPct val="0"/>
        </a:spcAft>
        <a:buClr>
          <a:schemeClr val="accent2"/>
        </a:buClr>
        <a:buSzPct val="60000"/>
        <a:buFont typeface="Wingdings" charset="0"/>
        <a:buChar char="q"/>
        <a:defRPr kumimoji="1" sz="2600">
          <a:solidFill>
            <a:schemeClr val="tx1"/>
          </a:solidFill>
          <a:latin typeface="+mn-lt"/>
          <a:ea typeface="+mn-ea"/>
          <a:cs typeface="+mn-cs"/>
        </a:defRPr>
      </a:lvl2pPr>
      <a:lvl3pPr marL="1022350" indent="-350838" algn="l" rtl="0" fontAlgn="base">
        <a:spcBef>
          <a:spcPct val="20000"/>
        </a:spcBef>
        <a:spcAft>
          <a:spcPct val="0"/>
        </a:spcAft>
        <a:buClr>
          <a:schemeClr val="accent1"/>
        </a:buClr>
        <a:buSzPct val="65000"/>
        <a:buFont typeface="Wingdings" charset="0"/>
        <a:buChar char="n"/>
        <a:defRPr kumimoji="1" sz="2200">
          <a:solidFill>
            <a:schemeClr val="tx1"/>
          </a:solidFill>
          <a:latin typeface="+mn-lt"/>
          <a:ea typeface="+mn-ea"/>
          <a:cs typeface="+mn-cs"/>
        </a:defRPr>
      </a:lvl3pPr>
      <a:lvl4pPr marL="1339850" indent="-315913" algn="l" rtl="0" fontAlgn="base">
        <a:spcBef>
          <a:spcPct val="20000"/>
        </a:spcBef>
        <a:spcAft>
          <a:spcPct val="0"/>
        </a:spcAft>
        <a:buClr>
          <a:schemeClr val="accent2"/>
        </a:buClr>
        <a:buSzPct val="70000"/>
        <a:buFont typeface="Wingdings" charset="0"/>
        <a:buChar char="q"/>
        <a:defRPr kumimoji="1" sz="2000">
          <a:solidFill>
            <a:schemeClr val="tx1"/>
          </a:solidFill>
          <a:latin typeface="+mn-lt"/>
          <a:ea typeface="+mn-ea"/>
          <a:cs typeface="+mn-cs"/>
        </a:defRPr>
      </a:lvl4pPr>
      <a:lvl5pPr marL="1681163" indent="-339725" algn="l" rtl="0" fontAlgn="base">
        <a:spcBef>
          <a:spcPct val="20000"/>
        </a:spcBef>
        <a:spcAft>
          <a:spcPct val="0"/>
        </a:spcAft>
        <a:buClr>
          <a:schemeClr val="accent1"/>
        </a:buClr>
        <a:buSzPct val="75000"/>
        <a:buFont typeface="Wingdings" charset="0"/>
        <a:buChar char="§"/>
        <a:defRPr kumimoji="1" sz="2000">
          <a:solidFill>
            <a:schemeClr val="tx1"/>
          </a:solidFill>
          <a:latin typeface="+mn-lt"/>
          <a:ea typeface="+mn-ea"/>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mn-ea"/>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mn-ea"/>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mn-ea"/>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mn-ea"/>
          <a:cs typeface="+mn-cs"/>
        </a:defRPr>
      </a:lvl9pPr>
    </p:bodyStyle>
    <p:otherStyle>
      <a:defPPr>
        <a:defRPr lang="zh-TW"/>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3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70.png"/><Relationship Id="rId1" Type="http://schemas.openxmlformats.org/officeDocument/2006/relationships/slideLayout" Target="../slideLayouts/slideLayout7.xml"/><Relationship Id="rId5" Type="http://schemas.openxmlformats.org/officeDocument/2006/relationships/image" Target="../media/image50.png"/><Relationship Id="rId4" Type="http://schemas.openxmlformats.org/officeDocument/2006/relationships/image" Target="../media/image49.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Date Placeholder 3"/>
          <p:cNvSpPr>
            <a:spLocks noGrp="1"/>
          </p:cNvSpPr>
          <p:nvPr>
            <p:ph type="dt" sz="quarter" idx="10"/>
          </p:nvPr>
        </p:nvSpPr>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cs typeface="宋体" charset="0"/>
              </a:defRPr>
            </a:lvl2pPr>
            <a:lvl3pPr marL="1143000" indent="-228600" eaLnBrk="0" hangingPunct="0">
              <a:defRPr>
                <a:solidFill>
                  <a:schemeClr val="tx1"/>
                </a:solidFill>
                <a:latin typeface="Arial" charset="0"/>
                <a:ea typeface="宋体" charset="0"/>
                <a:cs typeface="宋体" charset="0"/>
              </a:defRPr>
            </a:lvl3pPr>
            <a:lvl4pPr marL="1600200" indent="-228600" eaLnBrk="0" hangingPunct="0">
              <a:defRPr>
                <a:solidFill>
                  <a:schemeClr val="tx1"/>
                </a:solidFill>
                <a:latin typeface="Arial" charset="0"/>
                <a:ea typeface="宋体" charset="0"/>
                <a:cs typeface="宋体" charset="0"/>
              </a:defRPr>
            </a:lvl4pPr>
            <a:lvl5pPr marL="2057400" indent="-228600" eaLnBrk="0" hangingPunct="0">
              <a:defRPr>
                <a:solidFill>
                  <a:schemeClr val="tx1"/>
                </a:solidFill>
                <a:latin typeface="Arial" charset="0"/>
                <a:ea typeface="宋体" charset="0"/>
                <a:cs typeface="宋体" charset="0"/>
              </a:defRPr>
            </a:lvl5pPr>
            <a:lvl6pPr marL="25146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6pPr>
            <a:lvl7pPr marL="29718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7pPr>
            <a:lvl8pPr marL="34290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8pPr>
            <a:lvl9pPr marL="38862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9pPr>
          </a:lstStyle>
          <a:p>
            <a:pPr eaLnBrk="1" hangingPunct="1">
              <a:defRPr/>
            </a:pPr>
            <a:fld id="{7F8738E7-2121-8540-81BF-1CB1897EAEE5}" type="datetime1">
              <a:rPr lang="en-GB" altLang="zh-CN" smtClean="0">
                <a:latin typeface="Garamond" charset="0"/>
              </a:rPr>
              <a:pPr eaLnBrk="1" hangingPunct="1">
                <a:defRPr/>
              </a:pPr>
              <a:t>15/05/2020</a:t>
            </a:fld>
            <a:endParaRPr lang="en-US" altLang="zh-CN">
              <a:latin typeface="Garamond" charset="0"/>
            </a:endParaRPr>
          </a:p>
        </p:txBody>
      </p:sp>
      <p:sp>
        <p:nvSpPr>
          <p:cNvPr id="3075" name="Slide Number Placeholder 5"/>
          <p:cNvSpPr>
            <a:spLocks noGrp="1"/>
          </p:cNvSpPr>
          <p:nvPr>
            <p:ph type="sldNum" sz="quarter" idx="12"/>
          </p:nvPr>
        </p:nvSpPr>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cs typeface="宋体" charset="0"/>
              </a:defRPr>
            </a:lvl2pPr>
            <a:lvl3pPr marL="1143000" indent="-228600" eaLnBrk="0" hangingPunct="0">
              <a:defRPr>
                <a:solidFill>
                  <a:schemeClr val="tx1"/>
                </a:solidFill>
                <a:latin typeface="Arial" charset="0"/>
                <a:ea typeface="宋体" charset="0"/>
                <a:cs typeface="宋体" charset="0"/>
              </a:defRPr>
            </a:lvl3pPr>
            <a:lvl4pPr marL="1600200" indent="-228600" eaLnBrk="0" hangingPunct="0">
              <a:defRPr>
                <a:solidFill>
                  <a:schemeClr val="tx1"/>
                </a:solidFill>
                <a:latin typeface="Arial" charset="0"/>
                <a:ea typeface="宋体" charset="0"/>
                <a:cs typeface="宋体" charset="0"/>
              </a:defRPr>
            </a:lvl4pPr>
            <a:lvl5pPr marL="2057400" indent="-228600" eaLnBrk="0" hangingPunct="0">
              <a:defRPr>
                <a:solidFill>
                  <a:schemeClr val="tx1"/>
                </a:solidFill>
                <a:latin typeface="Arial" charset="0"/>
                <a:ea typeface="宋体" charset="0"/>
                <a:cs typeface="宋体" charset="0"/>
              </a:defRPr>
            </a:lvl5pPr>
            <a:lvl6pPr marL="25146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6pPr>
            <a:lvl7pPr marL="29718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7pPr>
            <a:lvl8pPr marL="34290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8pPr>
            <a:lvl9pPr marL="3886200" indent="-228600" eaLnBrk="0" fontAlgn="base" hangingPunct="0">
              <a:spcBef>
                <a:spcPct val="20000"/>
              </a:spcBef>
              <a:spcAft>
                <a:spcPct val="0"/>
              </a:spcAft>
              <a:buClr>
                <a:schemeClr val="accent1"/>
              </a:buClr>
              <a:buSzPct val="65000"/>
              <a:buFont typeface="Wingdings" charset="0"/>
              <a:defRPr>
                <a:solidFill>
                  <a:schemeClr val="tx1"/>
                </a:solidFill>
                <a:latin typeface="Arial" charset="0"/>
                <a:ea typeface="宋体" charset="0"/>
                <a:cs typeface="宋体" charset="0"/>
              </a:defRPr>
            </a:lvl9pPr>
          </a:lstStyle>
          <a:p>
            <a:pPr eaLnBrk="1" hangingPunct="1">
              <a:defRPr/>
            </a:pPr>
            <a:fld id="{25E4A870-E1D3-8B40-88F0-9D2D646FD873}" type="slidenum">
              <a:rPr lang="en-US" altLang="zh-CN" smtClean="0">
                <a:latin typeface="Garamond" charset="0"/>
              </a:rPr>
              <a:pPr eaLnBrk="1" hangingPunct="1">
                <a:defRPr/>
              </a:pPr>
              <a:t>1</a:t>
            </a:fld>
            <a:endParaRPr lang="en-US" altLang="zh-CN">
              <a:latin typeface="Garamond" charset="0"/>
            </a:endParaRPr>
          </a:p>
        </p:txBody>
      </p:sp>
      <p:sp>
        <p:nvSpPr>
          <p:cNvPr id="3077" name="Rectangle 2"/>
          <p:cNvSpPr>
            <a:spLocks noGrp="1" noChangeArrowheads="1"/>
          </p:cNvSpPr>
          <p:nvPr>
            <p:ph type="title"/>
          </p:nvPr>
        </p:nvSpPr>
        <p:spPr>
          <a:xfrm>
            <a:off x="755650" y="1628775"/>
            <a:ext cx="7772400" cy="785813"/>
          </a:xfrm>
        </p:spPr>
        <p:txBody>
          <a:bodyPr/>
          <a:lstStyle/>
          <a:p>
            <a:pPr>
              <a:defRPr/>
            </a:pPr>
            <a:r>
              <a:rPr kumimoji="0" lang="en-GB" altLang="zh-TW" sz="3800" b="1" dirty="0">
                <a:latin typeface="Garamond" charset="0"/>
                <a:ea typeface="宋体" charset="0"/>
              </a:rPr>
              <a:t>Lecture</a:t>
            </a:r>
            <a:r>
              <a:rPr kumimoji="0" lang="zh-CN" altLang="en-US" sz="3800" b="1" dirty="0">
                <a:latin typeface="Garamond" charset="0"/>
                <a:ea typeface="宋体" charset="0"/>
              </a:rPr>
              <a:t> </a:t>
            </a:r>
            <a:r>
              <a:rPr kumimoji="0" lang="en-US" altLang="zh-CN" sz="3800" b="1">
                <a:latin typeface="Garamond" charset="0"/>
                <a:ea typeface="宋体" charset="0"/>
              </a:rPr>
              <a:t>1</a:t>
            </a:r>
            <a:r>
              <a:rPr kumimoji="0" lang="en-US" altLang="zh-Hans" sz="3800" b="1">
                <a:latin typeface="Garamond" charset="0"/>
                <a:ea typeface="宋体" charset="0"/>
              </a:rPr>
              <a:t>0</a:t>
            </a:r>
            <a:r>
              <a:rPr kumimoji="0" lang="en-US" altLang="zh-CN" sz="3800" b="1">
                <a:latin typeface="Garamond" charset="0"/>
                <a:ea typeface="宋体" charset="0"/>
              </a:rPr>
              <a:t>:</a:t>
            </a:r>
            <a:r>
              <a:rPr kumimoji="0" lang="zh-CN" altLang="en-US" sz="3800" b="1" dirty="0">
                <a:latin typeface="Garamond" charset="0"/>
                <a:ea typeface="宋体" charset="0"/>
              </a:rPr>
              <a:t> </a:t>
            </a:r>
            <a:r>
              <a:rPr kumimoji="0" lang="en-US" altLang="zh-CN" sz="3800" b="1" dirty="0">
                <a:latin typeface="Garamond" charset="0"/>
                <a:ea typeface="宋体" charset="0"/>
              </a:rPr>
              <a:t>Modeling using Graph Theory</a:t>
            </a:r>
            <a:endParaRPr kumimoji="0" lang="en-US" altLang="zh-TW" sz="3800" b="1" dirty="0">
              <a:solidFill>
                <a:schemeClr val="tx1"/>
              </a:solidFill>
              <a:latin typeface="Garamond" charset="0"/>
              <a:ea typeface="宋体" charset="0"/>
            </a:endParaRPr>
          </a:p>
        </p:txBody>
      </p:sp>
      <p:sp>
        <p:nvSpPr>
          <p:cNvPr id="3078" name="Rectangle 3"/>
          <p:cNvSpPr>
            <a:spLocks noGrp="1" noChangeArrowheads="1"/>
          </p:cNvSpPr>
          <p:nvPr>
            <p:ph type="body" idx="1"/>
          </p:nvPr>
        </p:nvSpPr>
        <p:spPr>
          <a:xfrm>
            <a:off x="3995738" y="3573463"/>
            <a:ext cx="4679950" cy="2438400"/>
          </a:xfrm>
        </p:spPr>
        <p:txBody>
          <a:bodyPr/>
          <a:lstStyle/>
          <a:p>
            <a:pPr>
              <a:lnSpc>
                <a:spcPct val="90000"/>
              </a:lnSpc>
              <a:buFont typeface="Wingdings" charset="0"/>
              <a:buNone/>
              <a:defRPr/>
            </a:pPr>
            <a:r>
              <a:rPr kumimoji="0" lang="en-US" altLang="zh-TW" sz="2800" dirty="0">
                <a:solidFill>
                  <a:srgbClr val="003399"/>
                </a:solidFill>
                <a:latin typeface="Arial" charset="0"/>
                <a:ea typeface="宋体" charset="0"/>
              </a:rPr>
              <a:t>Ref</a:t>
            </a:r>
            <a:r>
              <a:rPr kumimoji="0" lang="en-US" altLang="zh-CN" sz="2800" dirty="0">
                <a:solidFill>
                  <a:srgbClr val="003399"/>
                </a:solidFill>
                <a:latin typeface="Arial" charset="0"/>
                <a:ea typeface="宋体" charset="0"/>
              </a:rPr>
              <a:t>:</a:t>
            </a:r>
            <a:r>
              <a:rPr kumimoji="0" lang="zh-CN" altLang="en-US" sz="2800" dirty="0">
                <a:solidFill>
                  <a:srgbClr val="003399"/>
                </a:solidFill>
                <a:latin typeface="Arial" charset="0"/>
                <a:ea typeface="宋体" charset="0"/>
              </a:rPr>
              <a:t> </a:t>
            </a:r>
            <a:r>
              <a:rPr kumimoji="0" lang="en-US" altLang="zh-CN" sz="2800" dirty="0">
                <a:solidFill>
                  <a:srgbClr val="003399"/>
                </a:solidFill>
                <a:latin typeface="Arial" charset="0"/>
                <a:ea typeface="宋体" charset="0"/>
              </a:rPr>
              <a:t>Textbook</a:t>
            </a:r>
            <a:r>
              <a:rPr kumimoji="0" lang="zh-CN" altLang="en-US" sz="2800" dirty="0">
                <a:solidFill>
                  <a:srgbClr val="003399"/>
                </a:solidFill>
                <a:latin typeface="Arial" charset="0"/>
                <a:ea typeface="宋体" charset="0"/>
              </a:rPr>
              <a:t> </a:t>
            </a:r>
            <a:r>
              <a:rPr kumimoji="0" lang="en-US" altLang="zh-CN" sz="2800" dirty="0">
                <a:solidFill>
                  <a:srgbClr val="003399"/>
                </a:solidFill>
                <a:latin typeface="Arial" charset="0"/>
                <a:ea typeface="宋体" charset="0"/>
              </a:rPr>
              <a:t>Chapter</a:t>
            </a:r>
            <a:r>
              <a:rPr kumimoji="0" lang="zh-CN" altLang="en-US" sz="2800" dirty="0">
                <a:solidFill>
                  <a:srgbClr val="003399"/>
                </a:solidFill>
                <a:latin typeface="Arial" charset="0"/>
                <a:ea typeface="宋体" charset="0"/>
              </a:rPr>
              <a:t> </a:t>
            </a:r>
            <a:r>
              <a:rPr kumimoji="0" lang="en-US" altLang="zh-CN" sz="2800" dirty="0">
                <a:solidFill>
                  <a:srgbClr val="003399"/>
                </a:solidFill>
                <a:latin typeface="Arial" charset="0"/>
                <a:ea typeface="宋体" charset="0"/>
              </a:rPr>
              <a:t>8</a:t>
            </a:r>
            <a:endParaRPr kumimoji="0" lang="en-US" altLang="zh-TW" sz="2800" dirty="0">
              <a:latin typeface="Arial" charset="0"/>
              <a:ea typeface="宋体" charset="0"/>
            </a:endParaRPr>
          </a:p>
          <a:p>
            <a:pPr>
              <a:lnSpc>
                <a:spcPct val="90000"/>
              </a:lnSpc>
              <a:buFont typeface="Wingdings" charset="0"/>
              <a:buNone/>
              <a:defRPr/>
            </a:pPr>
            <a:r>
              <a:rPr kumimoji="0" lang="en-US" altLang="zh-TW" sz="2600" dirty="0">
                <a:latin typeface="Arial" charset="0"/>
                <a:ea typeface="宋体" charset="0"/>
              </a:rPr>
              <a:t>					</a:t>
            </a:r>
          </a:p>
        </p:txBody>
      </p:sp>
      <p:sp>
        <p:nvSpPr>
          <p:cNvPr id="3079" name="Rectangle 4"/>
          <p:cNvSpPr>
            <a:spLocks noChangeArrowheads="1"/>
          </p:cNvSpPr>
          <p:nvPr/>
        </p:nvSpPr>
        <p:spPr bwMode="auto">
          <a:xfrm>
            <a:off x="395288" y="333375"/>
            <a:ext cx="7632700" cy="457200"/>
          </a:xfrm>
          <a:prstGeom prst="rect">
            <a:avLst/>
          </a:prstGeom>
          <a:solidFill>
            <a:schemeClr val="accent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p>
            <a:pPr marL="342900" indent="-342900">
              <a:defRPr/>
            </a:pPr>
            <a:r>
              <a:rPr lang="en-US" sz="2400" b="1">
                <a:latin typeface="Garamond" charset="0"/>
              </a:rPr>
              <a:t>Using mathematical tools to explore real-world problems.</a:t>
            </a:r>
            <a:r>
              <a:rPr lang="en-US"/>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solidFill>
                  <a:srgbClr val="C00000"/>
                </a:solidFill>
                <a:effectLst>
                  <a:outerShdw blurRad="38100" dist="38100" dir="2700000" algn="tl">
                    <a:srgbClr val="C0C0C0"/>
                  </a:outerShdw>
                </a:effectLst>
              </a:rPr>
              <a:t>Degree</a:t>
            </a:r>
            <a:endParaRPr lang="en-US" dirty="0">
              <a:solidFill>
                <a:srgbClr val="C00000"/>
              </a:solidFill>
            </a:endParaRPr>
          </a:p>
        </p:txBody>
      </p:sp>
      <p:sp>
        <p:nvSpPr>
          <p:cNvPr id="3" name="Content Placeholder 2"/>
          <p:cNvSpPr>
            <a:spLocks noGrp="1"/>
          </p:cNvSpPr>
          <p:nvPr>
            <p:ph idx="1"/>
          </p:nvPr>
        </p:nvSpPr>
        <p:spPr/>
        <p:txBody>
          <a:bodyPr>
            <a:normAutofit/>
          </a:bodyPr>
          <a:lstStyle/>
          <a:p>
            <a:r>
              <a:rPr lang="en-US" sz="2800" dirty="0">
                <a:effectLst>
                  <a:outerShdw blurRad="38100" dist="38100" dir="2700000" algn="tl">
                    <a:srgbClr val="C0C0C0"/>
                  </a:outerShdw>
                </a:effectLst>
              </a:rPr>
              <a:t>Number of edges incident on a node</a:t>
            </a:r>
          </a:p>
          <a:p>
            <a:endParaRPr lang="en-US" sz="2800" dirty="0">
              <a:effectLst>
                <a:outerShdw blurRad="38100" dist="38100" dir="2700000" algn="tl">
                  <a:srgbClr val="C0C0C0"/>
                </a:outerShdw>
              </a:effectLst>
            </a:endParaRPr>
          </a:p>
          <a:p>
            <a:endParaRPr lang="en-US" sz="2800" dirty="0">
              <a:effectLst>
                <a:outerShdw blurRad="38100" dist="38100" dir="2700000" algn="tl">
                  <a:srgbClr val="C0C0C0"/>
                </a:outerShdw>
              </a:effectLst>
            </a:endParaRPr>
          </a:p>
          <a:p>
            <a:endParaRPr lang="en-US" sz="2800" dirty="0"/>
          </a:p>
        </p:txBody>
      </p:sp>
      <p:sp>
        <p:nvSpPr>
          <p:cNvPr id="7" name="Text Box 24"/>
          <p:cNvSpPr txBox="1">
            <a:spLocks noChangeArrowheads="1"/>
          </p:cNvSpPr>
          <p:nvPr/>
        </p:nvSpPr>
        <p:spPr bwMode="auto">
          <a:xfrm>
            <a:off x="1600200" y="3810000"/>
            <a:ext cx="3379852" cy="523220"/>
          </a:xfrm>
          <a:prstGeom prst="rect">
            <a:avLst/>
          </a:prstGeom>
          <a:noFill/>
          <a:ln w="9525">
            <a:noFill/>
            <a:miter lim="800000"/>
            <a:headEnd/>
            <a:tailEnd/>
          </a:ln>
        </p:spPr>
        <p:txBody>
          <a:bodyPr wrap="none">
            <a:spAutoFit/>
          </a:bodyPr>
          <a:lstStyle/>
          <a:p>
            <a:pPr algn="l" eaLnBrk="1" hangingPunct="1"/>
            <a:r>
              <a:rPr lang="en-US" sz="2800" dirty="0">
                <a:solidFill>
                  <a:srgbClr val="C00000"/>
                </a:solidFill>
                <a:latin typeface="Tahoma" pitchFamily="34" charset="0"/>
              </a:rPr>
              <a:t>The degree of 5 is 3</a:t>
            </a:r>
            <a:endParaRPr lang="es-ES" sz="2800" dirty="0">
              <a:solidFill>
                <a:srgbClr val="C00000"/>
              </a:solidFill>
              <a:latin typeface="Tahoma" pitchFamily="34" charset="0"/>
            </a:endParaRPr>
          </a:p>
        </p:txBody>
      </p:sp>
      <p:grpSp>
        <p:nvGrpSpPr>
          <p:cNvPr id="6" name="群組 5"/>
          <p:cNvGrpSpPr/>
          <p:nvPr/>
        </p:nvGrpSpPr>
        <p:grpSpPr>
          <a:xfrm>
            <a:off x="4495800" y="3276600"/>
            <a:ext cx="3810000" cy="1981200"/>
            <a:chOff x="4953000" y="1600200"/>
            <a:chExt cx="3810000" cy="1981200"/>
          </a:xfrm>
        </p:grpSpPr>
        <p:sp>
          <p:nvSpPr>
            <p:cNvPr id="8" name="橢圓 7"/>
            <p:cNvSpPr/>
            <p:nvPr/>
          </p:nvSpPr>
          <p:spPr>
            <a:xfrm>
              <a:off x="4953000" y="16002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TW" dirty="0"/>
                <a:t>6</a:t>
              </a:r>
              <a:endParaRPr kumimoji="1" lang="zh-TW" altLang="en-US" dirty="0"/>
            </a:p>
          </p:txBody>
        </p:sp>
        <p:sp>
          <p:nvSpPr>
            <p:cNvPr id="9" name="橢圓 8"/>
            <p:cNvSpPr/>
            <p:nvPr/>
          </p:nvSpPr>
          <p:spPr>
            <a:xfrm>
              <a:off x="5715000" y="22098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4</a:t>
              </a:r>
              <a:endParaRPr kumimoji="1" lang="zh-TW" altLang="en-US" dirty="0"/>
            </a:p>
          </p:txBody>
        </p:sp>
        <p:sp>
          <p:nvSpPr>
            <p:cNvPr id="10" name="橢圓 9"/>
            <p:cNvSpPr/>
            <p:nvPr/>
          </p:nvSpPr>
          <p:spPr>
            <a:xfrm>
              <a:off x="5715000" y="32004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3</a:t>
              </a:r>
              <a:endParaRPr kumimoji="1" lang="zh-TW" altLang="en-US" dirty="0"/>
            </a:p>
          </p:txBody>
        </p:sp>
        <p:sp>
          <p:nvSpPr>
            <p:cNvPr id="11" name="橢圓 10"/>
            <p:cNvSpPr/>
            <p:nvPr/>
          </p:nvSpPr>
          <p:spPr>
            <a:xfrm>
              <a:off x="7239000" y="22098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5</a:t>
              </a:r>
              <a:endParaRPr kumimoji="1" lang="zh-TW" altLang="en-US" dirty="0"/>
            </a:p>
          </p:txBody>
        </p:sp>
        <p:sp>
          <p:nvSpPr>
            <p:cNvPr id="12" name="橢圓 11"/>
            <p:cNvSpPr/>
            <p:nvPr/>
          </p:nvSpPr>
          <p:spPr>
            <a:xfrm>
              <a:off x="7239000" y="32004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2</a:t>
              </a:r>
              <a:endParaRPr kumimoji="1" lang="zh-TW" altLang="en-US" dirty="0"/>
            </a:p>
          </p:txBody>
        </p:sp>
        <p:sp>
          <p:nvSpPr>
            <p:cNvPr id="13" name="橢圓 12"/>
            <p:cNvSpPr/>
            <p:nvPr/>
          </p:nvSpPr>
          <p:spPr>
            <a:xfrm>
              <a:off x="8382000" y="27432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1</a:t>
              </a:r>
              <a:endParaRPr kumimoji="1" lang="zh-TW" altLang="en-US" dirty="0"/>
            </a:p>
          </p:txBody>
        </p:sp>
        <p:cxnSp>
          <p:nvCxnSpPr>
            <p:cNvPr id="14" name="直線接點 13"/>
            <p:cNvCxnSpPr>
              <a:stCxn id="8" idx="5"/>
              <a:endCxn id="9" idx="1"/>
            </p:cNvCxnSpPr>
            <p:nvPr/>
          </p:nvCxnSpPr>
          <p:spPr>
            <a:xfrm>
              <a:off x="5278204" y="1925404"/>
              <a:ext cx="492592" cy="340192"/>
            </a:xfrm>
            <a:prstGeom prst="line">
              <a:avLst/>
            </a:prstGeom>
          </p:spPr>
          <p:style>
            <a:lnRef idx="2">
              <a:schemeClr val="dk1"/>
            </a:lnRef>
            <a:fillRef idx="1">
              <a:schemeClr val="lt1"/>
            </a:fillRef>
            <a:effectRef idx="0">
              <a:schemeClr val="dk1"/>
            </a:effectRef>
            <a:fontRef idx="minor">
              <a:schemeClr val="dk1"/>
            </a:fontRef>
          </p:style>
        </p:cxnSp>
        <p:cxnSp>
          <p:nvCxnSpPr>
            <p:cNvPr id="15" name="直線接點 14"/>
            <p:cNvCxnSpPr>
              <a:stCxn id="9" idx="6"/>
              <a:endCxn id="11" idx="2"/>
            </p:cNvCxnSpPr>
            <p:nvPr/>
          </p:nvCxnSpPr>
          <p:spPr>
            <a:xfrm>
              <a:off x="6096000" y="2400300"/>
              <a:ext cx="1143000" cy="0"/>
            </a:xfrm>
            <a:prstGeom prst="line">
              <a:avLst/>
            </a:prstGeom>
          </p:spPr>
          <p:style>
            <a:lnRef idx="2">
              <a:schemeClr val="dk1"/>
            </a:lnRef>
            <a:fillRef idx="1">
              <a:schemeClr val="lt1"/>
            </a:fillRef>
            <a:effectRef idx="0">
              <a:schemeClr val="dk1"/>
            </a:effectRef>
            <a:fontRef idx="minor">
              <a:schemeClr val="dk1"/>
            </a:fontRef>
          </p:style>
        </p:cxnSp>
        <p:cxnSp>
          <p:nvCxnSpPr>
            <p:cNvPr id="16" name="直線接點 15"/>
            <p:cNvCxnSpPr>
              <a:stCxn id="11" idx="4"/>
              <a:endCxn id="12" idx="0"/>
            </p:cNvCxnSpPr>
            <p:nvPr/>
          </p:nvCxnSpPr>
          <p:spPr>
            <a:xfrm>
              <a:off x="7429500" y="2590800"/>
              <a:ext cx="0" cy="609600"/>
            </a:xfrm>
            <a:prstGeom prst="line">
              <a:avLst/>
            </a:prstGeom>
          </p:spPr>
          <p:style>
            <a:lnRef idx="2">
              <a:schemeClr val="dk1"/>
            </a:lnRef>
            <a:fillRef idx="1">
              <a:schemeClr val="lt1"/>
            </a:fillRef>
            <a:effectRef idx="0">
              <a:schemeClr val="dk1"/>
            </a:effectRef>
            <a:fontRef idx="minor">
              <a:schemeClr val="dk1"/>
            </a:fontRef>
          </p:style>
        </p:cxnSp>
        <p:cxnSp>
          <p:nvCxnSpPr>
            <p:cNvPr id="17" name="直線接點 16"/>
            <p:cNvCxnSpPr>
              <a:stCxn id="9" idx="4"/>
              <a:endCxn id="10" idx="0"/>
            </p:cNvCxnSpPr>
            <p:nvPr/>
          </p:nvCxnSpPr>
          <p:spPr>
            <a:xfrm>
              <a:off x="5905500" y="2590800"/>
              <a:ext cx="0" cy="609600"/>
            </a:xfrm>
            <a:prstGeom prst="line">
              <a:avLst/>
            </a:prstGeom>
          </p:spPr>
          <p:style>
            <a:lnRef idx="2">
              <a:schemeClr val="dk1"/>
            </a:lnRef>
            <a:fillRef idx="1">
              <a:schemeClr val="lt1"/>
            </a:fillRef>
            <a:effectRef idx="0">
              <a:schemeClr val="dk1"/>
            </a:effectRef>
            <a:fontRef idx="minor">
              <a:schemeClr val="dk1"/>
            </a:fontRef>
          </p:style>
        </p:cxnSp>
        <p:cxnSp>
          <p:nvCxnSpPr>
            <p:cNvPr id="18" name="直線接點 17"/>
            <p:cNvCxnSpPr>
              <a:stCxn id="10" idx="6"/>
              <a:endCxn id="12" idx="2"/>
            </p:cNvCxnSpPr>
            <p:nvPr/>
          </p:nvCxnSpPr>
          <p:spPr>
            <a:xfrm>
              <a:off x="6096000" y="3390900"/>
              <a:ext cx="1143000" cy="0"/>
            </a:xfrm>
            <a:prstGeom prst="line">
              <a:avLst/>
            </a:prstGeom>
          </p:spPr>
          <p:style>
            <a:lnRef idx="2">
              <a:schemeClr val="dk1"/>
            </a:lnRef>
            <a:fillRef idx="1">
              <a:schemeClr val="lt1"/>
            </a:fillRef>
            <a:effectRef idx="0">
              <a:schemeClr val="dk1"/>
            </a:effectRef>
            <a:fontRef idx="minor">
              <a:schemeClr val="dk1"/>
            </a:fontRef>
          </p:style>
        </p:cxnSp>
        <p:cxnSp>
          <p:nvCxnSpPr>
            <p:cNvPr id="19" name="直線接點 18"/>
            <p:cNvCxnSpPr>
              <a:stCxn id="11" idx="6"/>
              <a:endCxn id="13" idx="1"/>
            </p:cNvCxnSpPr>
            <p:nvPr/>
          </p:nvCxnSpPr>
          <p:spPr>
            <a:xfrm>
              <a:off x="7620000" y="2400300"/>
              <a:ext cx="817796" cy="398696"/>
            </a:xfrm>
            <a:prstGeom prst="line">
              <a:avLst/>
            </a:prstGeom>
          </p:spPr>
          <p:style>
            <a:lnRef idx="2">
              <a:schemeClr val="dk1"/>
            </a:lnRef>
            <a:fillRef idx="1">
              <a:schemeClr val="lt1"/>
            </a:fillRef>
            <a:effectRef idx="0">
              <a:schemeClr val="dk1"/>
            </a:effectRef>
            <a:fontRef idx="minor">
              <a:schemeClr val="dk1"/>
            </a:fontRef>
          </p:style>
        </p:cxnSp>
        <p:cxnSp>
          <p:nvCxnSpPr>
            <p:cNvPr id="20" name="直線接點 19"/>
            <p:cNvCxnSpPr>
              <a:stCxn id="12" idx="6"/>
              <a:endCxn id="13" idx="3"/>
            </p:cNvCxnSpPr>
            <p:nvPr/>
          </p:nvCxnSpPr>
          <p:spPr>
            <a:xfrm flipV="1">
              <a:off x="7620000" y="3068404"/>
              <a:ext cx="817796" cy="322496"/>
            </a:xfrm>
            <a:prstGeom prst="line">
              <a:avLst/>
            </a:prstGeom>
          </p:spPr>
          <p:style>
            <a:lnRef idx="2">
              <a:schemeClr val="dk1"/>
            </a:lnRef>
            <a:fillRef idx="1">
              <a:schemeClr val="lt1"/>
            </a:fillRef>
            <a:effectRef idx="0">
              <a:schemeClr val="dk1"/>
            </a:effectRef>
            <a:fontRef idx="minor">
              <a:schemeClr val="dk1"/>
            </a:fontRef>
          </p:style>
        </p:cxnSp>
      </p:grpSp>
      <p:sp>
        <p:nvSpPr>
          <p:cNvPr id="5" name="投影片編號版面配置區 4"/>
          <p:cNvSpPr>
            <a:spLocks noGrp="1"/>
          </p:cNvSpPr>
          <p:nvPr>
            <p:ph type="sldNum" sz="quarter" idx="12"/>
          </p:nvPr>
        </p:nvSpPr>
        <p:spPr/>
        <p:txBody>
          <a:bodyPr/>
          <a:lstStyle/>
          <a:p>
            <a:fld id="{B6F15528-21DE-4FAA-801E-634DDDAF4B2B}" type="slidenum">
              <a:rPr lang="en-US" smtClean="0"/>
              <a:pPr/>
              <a:t>10</a:t>
            </a:fld>
            <a:endParaRPr lang="en-US"/>
          </a:p>
        </p:txBody>
      </p:sp>
    </p:spTree>
    <p:extLst>
      <p:ext uri="{BB962C8B-B14F-4D97-AF65-F5344CB8AC3E}">
        <p14:creationId xmlns:p14="http://schemas.microsoft.com/office/powerpoint/2010/main" val="1892045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rPr>
              <a:t>Trail &amp; Walk</a:t>
            </a:r>
          </a:p>
        </p:txBody>
      </p:sp>
      <p:sp>
        <p:nvSpPr>
          <p:cNvPr id="3" name="Content Placeholder 2"/>
          <p:cNvSpPr>
            <a:spLocks noGrp="1"/>
          </p:cNvSpPr>
          <p:nvPr>
            <p:ph idx="1"/>
          </p:nvPr>
        </p:nvSpPr>
        <p:spPr/>
        <p:txBody>
          <a:bodyPr>
            <a:normAutofit fontScale="92500" lnSpcReduction="10000"/>
          </a:bodyPr>
          <a:lstStyle/>
          <a:p>
            <a:r>
              <a:rPr lang="en-US" altLang="zh-TW" b="1" dirty="0"/>
              <a:t>trail</a:t>
            </a:r>
            <a:r>
              <a:rPr lang="en-US" altLang="zh-TW" dirty="0"/>
              <a:t>: a sequence of connected nodes where no edge can be repeated</a:t>
            </a:r>
          </a:p>
          <a:p>
            <a:pPr>
              <a:buNone/>
            </a:pPr>
            <a:r>
              <a:rPr lang="en-US" altLang="zh-TW" dirty="0"/>
              <a:t>          a-b-c-d-e-b-d</a:t>
            </a:r>
          </a:p>
          <a:p>
            <a:pPr marL="0" indent="0">
              <a:buNone/>
            </a:pPr>
            <a:endParaRPr lang="en-US" altLang="zh-TW" b="1" dirty="0"/>
          </a:p>
          <a:p>
            <a:r>
              <a:rPr lang="en-US" altLang="zh-TW" b="1" dirty="0"/>
              <a:t>walk</a:t>
            </a:r>
            <a:r>
              <a:rPr lang="en-US" altLang="zh-TW" dirty="0"/>
              <a:t>: </a:t>
            </a:r>
            <a:r>
              <a:rPr lang="en-HK" altLang="zh-TW" sz="2800" dirty="0">
                <a:latin typeface="Arial" charset="0"/>
                <a:cs typeface="Arial" charset="0"/>
              </a:rPr>
              <a:t>a</a:t>
            </a:r>
            <a:r>
              <a:rPr lang="zh-CN" altLang="en-US" sz="2800" dirty="0">
                <a:latin typeface="Arial" charset="0"/>
                <a:cs typeface="Arial" charset="0"/>
              </a:rPr>
              <a:t> </a:t>
            </a:r>
            <a:r>
              <a:rPr lang="en-HK" altLang="zh-CN" sz="2800" dirty="0">
                <a:latin typeface="Arial" charset="0"/>
                <a:cs typeface="Arial" charset="0"/>
              </a:rPr>
              <a:t>sequence</a:t>
            </a:r>
            <a:r>
              <a:rPr lang="zh-CN" altLang="en-US" sz="2800" dirty="0">
                <a:latin typeface="Arial" charset="0"/>
                <a:cs typeface="Arial" charset="0"/>
              </a:rPr>
              <a:t> </a:t>
            </a:r>
            <a:r>
              <a:rPr lang="en-HK" altLang="zh-CN" sz="2800" dirty="0">
                <a:latin typeface="Arial" charset="0"/>
                <a:cs typeface="Arial" charset="0"/>
              </a:rPr>
              <a:t>of</a:t>
            </a:r>
            <a:r>
              <a:rPr lang="zh-CN" altLang="en-US" sz="2800" dirty="0">
                <a:latin typeface="Arial" charset="0"/>
                <a:cs typeface="Arial" charset="0"/>
              </a:rPr>
              <a:t> </a:t>
            </a:r>
            <a:r>
              <a:rPr lang="en-HK" altLang="zh-CN" sz="2800" dirty="0">
                <a:latin typeface="Arial" charset="0"/>
                <a:cs typeface="Arial" charset="0"/>
              </a:rPr>
              <a:t>connected nodes</a:t>
            </a:r>
            <a:r>
              <a:rPr lang="zh-CN" altLang="en-US" sz="2800" dirty="0">
                <a:latin typeface="Arial" charset="0"/>
                <a:cs typeface="Arial" charset="0"/>
              </a:rPr>
              <a:t> </a:t>
            </a:r>
            <a:r>
              <a:rPr lang="en-HK" altLang="zh-CN" sz="2800" dirty="0">
                <a:latin typeface="Arial" charset="0"/>
                <a:cs typeface="Arial" charset="0"/>
              </a:rPr>
              <a:t>where</a:t>
            </a:r>
            <a:r>
              <a:rPr lang="zh-CN" altLang="en-US" sz="2800" dirty="0">
                <a:latin typeface="Arial" charset="0"/>
                <a:cs typeface="Arial" charset="0"/>
              </a:rPr>
              <a:t> </a:t>
            </a:r>
            <a:r>
              <a:rPr lang="en-US" sz="2800" kern="0" dirty="0">
                <a:latin typeface="Arial" charset="0"/>
                <a:cs typeface="Arial" charset="0"/>
              </a:rPr>
              <a:t>edges/nodes can be repeated.</a:t>
            </a:r>
            <a:endParaRPr lang="en-US" altLang="zh-TW" dirty="0"/>
          </a:p>
          <a:p>
            <a:pPr>
              <a:buNone/>
            </a:pPr>
            <a:r>
              <a:rPr lang="en-US" altLang="zh-TW" dirty="0"/>
              <a:t>          a-b-d-a-b-c</a:t>
            </a:r>
          </a:p>
          <a:p>
            <a:pPr>
              <a:buNone/>
            </a:pPr>
            <a:endParaRPr lang="en-US" altLang="zh-TW" dirty="0"/>
          </a:p>
          <a:p>
            <a:r>
              <a:rPr lang="en-US" sz="3000" dirty="0"/>
              <a:t>A </a:t>
            </a:r>
            <a:r>
              <a:rPr lang="en-US" sz="3000" dirty="0">
                <a:solidFill>
                  <a:srgbClr val="FF0000"/>
                </a:solidFill>
              </a:rPr>
              <a:t>closed</a:t>
            </a:r>
            <a:r>
              <a:rPr lang="zh-CN" altLang="en-US" sz="3000" dirty="0">
                <a:solidFill>
                  <a:srgbClr val="FF0000"/>
                </a:solidFill>
              </a:rPr>
              <a:t> </a:t>
            </a:r>
            <a:r>
              <a:rPr lang="en-US" sz="3000" dirty="0">
                <a:solidFill>
                  <a:srgbClr val="FF0000"/>
                </a:solidFill>
              </a:rPr>
              <a:t>walk </a:t>
            </a:r>
            <a:r>
              <a:rPr lang="en-US" dirty="0"/>
              <a:t>has</a:t>
            </a:r>
            <a:r>
              <a:rPr lang="zh-CN" altLang="en-US" dirty="0"/>
              <a:t> </a:t>
            </a:r>
            <a:r>
              <a:rPr lang="en-US" altLang="zh-CN" dirty="0"/>
              <a:t>the</a:t>
            </a:r>
            <a:r>
              <a:rPr lang="zh-CN" altLang="en-US" dirty="0"/>
              <a:t> </a:t>
            </a:r>
            <a:r>
              <a:rPr lang="en-US" altLang="zh-CN" dirty="0"/>
              <a:t>same</a:t>
            </a:r>
            <a:r>
              <a:rPr lang="zh-CN" altLang="en-US" dirty="0"/>
              <a:t> </a:t>
            </a:r>
            <a:r>
              <a:rPr lang="en-US" altLang="zh-CN" dirty="0"/>
              <a:t>starting</a:t>
            </a:r>
            <a:r>
              <a:rPr lang="zh-CN" altLang="en-US" dirty="0"/>
              <a:t> </a:t>
            </a:r>
            <a:r>
              <a:rPr lang="en-US" altLang="zh-CN" dirty="0"/>
              <a:t>and</a:t>
            </a:r>
            <a:r>
              <a:rPr lang="zh-CN" altLang="en-US" dirty="0"/>
              <a:t> </a:t>
            </a:r>
            <a:r>
              <a:rPr lang="en-US" altLang="zh-CN" dirty="0"/>
              <a:t>ending</a:t>
            </a:r>
            <a:r>
              <a:rPr lang="zh-CN" altLang="en-US" dirty="0"/>
              <a:t> </a:t>
            </a:r>
            <a:r>
              <a:rPr lang="en-US" altLang="zh-CN" dirty="0"/>
              <a:t>node</a:t>
            </a:r>
            <a:endParaRPr lang="es-ES" sz="3000" dirty="0"/>
          </a:p>
          <a:p>
            <a:pPr>
              <a:buNone/>
            </a:pPr>
            <a:endParaRPr lang="en-US" altLang="zh-TW" dirty="0"/>
          </a:p>
          <a:p>
            <a:endParaRPr lang="en-US" dirty="0"/>
          </a:p>
        </p:txBody>
      </p:sp>
      <p:sp>
        <p:nvSpPr>
          <p:cNvPr id="17" name="投影片編號版面配置區 16"/>
          <p:cNvSpPr>
            <a:spLocks noGrp="1"/>
          </p:cNvSpPr>
          <p:nvPr>
            <p:ph type="sldNum" sz="quarter" idx="12"/>
          </p:nvPr>
        </p:nvSpPr>
        <p:spPr/>
        <p:txBody>
          <a:bodyPr/>
          <a:lstStyle/>
          <a:p>
            <a:fld id="{B6F15528-21DE-4FAA-801E-634DDDAF4B2B}" type="slidenum">
              <a:rPr lang="en-US" smtClean="0"/>
              <a:pPr/>
              <a:t>11</a:t>
            </a:fld>
            <a:endParaRPr lang="en-US"/>
          </a:p>
        </p:txBody>
      </p:sp>
    </p:spTree>
    <p:extLst>
      <p:ext uri="{BB962C8B-B14F-4D97-AF65-F5344CB8AC3E}">
        <p14:creationId xmlns:p14="http://schemas.microsoft.com/office/powerpoint/2010/main" val="125288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rgbClr val="C00000"/>
                </a:solidFill>
              </a:rPr>
              <a:t>Paths </a:t>
            </a:r>
            <a:endParaRPr lang="en-US" dirty="0">
              <a:solidFill>
                <a:srgbClr val="C00000"/>
              </a:solidFill>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95300" y="1108075"/>
                <a:ext cx="8229600" cy="4530725"/>
              </a:xfrm>
            </p:spPr>
            <p:txBody>
              <a:bodyPr>
                <a:normAutofit/>
              </a:bodyPr>
              <a:lstStyle/>
              <a:p>
                <a:r>
                  <a:rPr lang="en-US" altLang="zh-TW" sz="2800" b="1" dirty="0"/>
                  <a:t>Path</a:t>
                </a:r>
                <a:r>
                  <a:rPr lang="en-US" altLang="zh-TW" sz="2800" dirty="0"/>
                  <a:t>: </a:t>
                </a:r>
                <a:r>
                  <a:rPr lang="en-US" sz="2800" kern="0" dirty="0"/>
                  <a:t>is a sequence </a:t>
                </a:r>
                <a14:m>
                  <m:oMath xmlns:m="http://schemas.openxmlformats.org/officeDocument/2006/math">
                    <m:r>
                      <a:rPr lang="en-US" sz="2800" i="1" kern="0" dirty="0" smtClean="0">
                        <a:latin typeface="Cambria Math" panose="02040503050406030204" pitchFamily="18" charset="0"/>
                      </a:rPr>
                      <m:t>𝑃</m:t>
                    </m:r>
                  </m:oMath>
                </a14:m>
                <a:r>
                  <a:rPr lang="en-US" sz="2800" kern="0" dirty="0"/>
                  <a:t> of connected nodes </a:t>
                </a:r>
                <a14:m>
                  <m:oMath xmlns:m="http://schemas.openxmlformats.org/officeDocument/2006/math">
                    <m:r>
                      <a:rPr lang="en-US" sz="2800" i="1" kern="0" dirty="0" smtClean="0">
                        <a:latin typeface="Cambria Math" panose="02040503050406030204" pitchFamily="18" charset="0"/>
                      </a:rPr>
                      <m:t>𝑣</m:t>
                    </m:r>
                    <m:r>
                      <a:rPr lang="en-US" sz="2800" i="1" kern="0" baseline="-25000" dirty="0">
                        <a:latin typeface="Cambria Math" panose="02040503050406030204" pitchFamily="18" charset="0"/>
                      </a:rPr>
                      <m:t>1</m:t>
                    </m:r>
                    <m:r>
                      <a:rPr lang="en-US" sz="2800" i="1" kern="0" dirty="0">
                        <a:latin typeface="Cambria Math" panose="02040503050406030204" pitchFamily="18" charset="0"/>
                      </a:rPr>
                      <m:t>, </m:t>
                    </m:r>
                    <m:r>
                      <a:rPr lang="en-US" sz="2800" i="1" kern="0" dirty="0">
                        <a:latin typeface="Cambria Math" panose="02040503050406030204" pitchFamily="18" charset="0"/>
                      </a:rPr>
                      <m:t>𝑣</m:t>
                    </m:r>
                    <m:r>
                      <a:rPr lang="en-US" sz="2800" i="1" kern="0" baseline="-25000" dirty="0">
                        <a:latin typeface="Cambria Math" panose="02040503050406030204" pitchFamily="18" charset="0"/>
                      </a:rPr>
                      <m:t>2</m:t>
                    </m:r>
                    <m:r>
                      <a:rPr lang="en-US" sz="2800" i="1" kern="0" dirty="0">
                        <a:latin typeface="Cambria Math" panose="02040503050406030204" pitchFamily="18" charset="0"/>
                      </a:rPr>
                      <m:t>, …, </m:t>
                    </m:r>
                    <m:sSub>
                      <m:sSubPr>
                        <m:ctrlPr>
                          <a:rPr lang="en-US" sz="2800" i="1" kern="0" dirty="0" smtClean="0">
                            <a:latin typeface="Cambria Math" panose="02040503050406030204" pitchFamily="18" charset="0"/>
                          </a:rPr>
                        </m:ctrlPr>
                      </m:sSubPr>
                      <m:e>
                        <m:r>
                          <a:rPr lang="en-US" altLang="zh-CN" sz="2800" b="0" i="1" kern="0" dirty="0" smtClean="0">
                            <a:latin typeface="Cambria Math" panose="02040503050406030204" pitchFamily="18" charset="0"/>
                          </a:rPr>
                          <m:t>𝑣</m:t>
                        </m:r>
                      </m:e>
                      <m:sub>
                        <m:r>
                          <a:rPr lang="en-US" altLang="zh-CN" sz="2800" b="0" i="1" kern="0" dirty="0" smtClean="0">
                            <a:latin typeface="Cambria Math" panose="02040503050406030204" pitchFamily="18" charset="0"/>
                          </a:rPr>
                          <m:t>𝑘</m:t>
                        </m:r>
                        <m:r>
                          <a:rPr lang="en-US" altLang="zh-CN" sz="2800" b="0" i="1" kern="0" dirty="0" smtClean="0">
                            <a:latin typeface="Cambria Math" panose="02040503050406030204" pitchFamily="18" charset="0"/>
                          </a:rPr>
                          <m:t>−1</m:t>
                        </m:r>
                      </m:sub>
                    </m:sSub>
                    <m:r>
                      <a:rPr lang="en-US" sz="2800" i="1" kern="0" dirty="0">
                        <a:latin typeface="Cambria Math" panose="02040503050406030204" pitchFamily="18" charset="0"/>
                      </a:rPr>
                      <m:t>, </m:t>
                    </m:r>
                    <m:r>
                      <a:rPr lang="en-US" sz="2800" i="1" kern="0" dirty="0" err="1">
                        <a:latin typeface="Cambria Math" panose="02040503050406030204" pitchFamily="18" charset="0"/>
                      </a:rPr>
                      <m:t>𝑣</m:t>
                    </m:r>
                    <m:r>
                      <a:rPr lang="en-US" sz="2800" i="1" kern="0" baseline="-25000" dirty="0" err="1">
                        <a:latin typeface="Cambria Math" panose="02040503050406030204" pitchFamily="18" charset="0"/>
                      </a:rPr>
                      <m:t>𝑘</m:t>
                    </m:r>
                    <m:r>
                      <a:rPr lang="en-US" sz="2800" i="1" kern="0" dirty="0">
                        <a:latin typeface="Cambria Math" panose="02040503050406030204" pitchFamily="18" charset="0"/>
                      </a:rPr>
                      <m:t> </m:t>
                    </m:r>
                  </m:oMath>
                </a14:m>
                <a:endParaRPr lang="en-US" sz="2800" kern="0" dirty="0"/>
              </a:p>
              <a:p>
                <a:r>
                  <a:rPr lang="en-US" altLang="zh-TW" sz="2800" dirty="0"/>
                  <a:t>No vertex can be repeated</a:t>
                </a:r>
                <a:r>
                  <a:rPr lang="zh-CN" altLang="en-US" sz="2800" dirty="0"/>
                  <a:t> </a:t>
                </a:r>
                <a:r>
                  <a:rPr lang="en-US" altLang="zh-CN" sz="2800" dirty="0"/>
                  <a:t>except</a:t>
                </a:r>
                <a:r>
                  <a:rPr lang="zh-CN" altLang="en-US" sz="2800" dirty="0"/>
                  <a:t> </a:t>
                </a:r>
                <a:r>
                  <a:rPr lang="en-US" altLang="zh-CN" sz="2800" dirty="0"/>
                  <a:t>for…</a:t>
                </a:r>
                <a:endParaRPr lang="en-US" altLang="zh-TW" sz="2800" dirty="0"/>
              </a:p>
              <a:p>
                <a:r>
                  <a:rPr lang="en-US" sz="2800" dirty="0"/>
                  <a:t>A closed path is called a </a:t>
                </a:r>
                <a:r>
                  <a:rPr lang="en-US" sz="2800" dirty="0">
                    <a:solidFill>
                      <a:srgbClr val="C00000"/>
                    </a:solidFill>
                  </a:rPr>
                  <a:t>cycle </a:t>
                </a:r>
              </a:p>
              <a:p>
                <a:r>
                  <a:rPr lang="en-US" sz="2800" dirty="0">
                    <a:solidFill>
                      <a:srgbClr val="C00000"/>
                    </a:solidFill>
                  </a:rPr>
                  <a:t>The length of a path </a:t>
                </a:r>
                <a:r>
                  <a:rPr lang="en-US" sz="2800" dirty="0"/>
                  <a:t>or cycle is the number of edges visited in the path or cycle </a:t>
                </a:r>
              </a:p>
              <a:p>
                <a:endParaRPr lang="en-US" sz="4000" b="1" dirty="0"/>
              </a:p>
              <a:p>
                <a:endParaRPr lang="en-US" sz="40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95300" y="1108075"/>
                <a:ext cx="8229600" cy="4530725"/>
              </a:xfrm>
              <a:blipFill>
                <a:blip r:embed="rId2"/>
                <a:stretch>
                  <a:fillRect l="-444" t="-1480"/>
                </a:stretch>
              </a:blipFill>
            </p:spPr>
            <p:txBody>
              <a:bodyPr/>
              <a:lstStyle/>
              <a:p>
                <a:r>
                  <a:rPr lang="en-HK">
                    <a:noFill/>
                  </a:rPr>
                  <a:t> </a:t>
                </a:r>
              </a:p>
            </p:txBody>
          </p:sp>
        </mc:Fallback>
      </mc:AlternateContent>
      <p:sp>
        <p:nvSpPr>
          <p:cNvPr id="6" name="Rectangle 5"/>
          <p:cNvSpPr/>
          <p:nvPr/>
        </p:nvSpPr>
        <p:spPr>
          <a:xfrm>
            <a:off x="990600" y="5934670"/>
            <a:ext cx="7315200" cy="923330"/>
          </a:xfrm>
          <a:prstGeom prst="rect">
            <a:avLst/>
          </a:prstGeom>
        </p:spPr>
        <p:txBody>
          <a:bodyPr wrap="square">
            <a:spAutoFit/>
          </a:bodyPr>
          <a:lstStyle/>
          <a:p>
            <a:pPr algn="ctr"/>
            <a:r>
              <a:rPr lang="en-US" dirty="0">
                <a:solidFill>
                  <a:srgbClr val="C00000"/>
                </a:solidFill>
              </a:rPr>
              <a:t>Walks and Paths   </a:t>
            </a:r>
          </a:p>
          <a:p>
            <a:pPr algn="ctr"/>
            <a:r>
              <a:rPr lang="en-US" dirty="0"/>
              <a:t>1,2,5,2,3,4         1,2,5,2,3,2,1             1,2,3,4,6</a:t>
            </a:r>
          </a:p>
          <a:p>
            <a:pPr algn="ctr"/>
            <a:r>
              <a:rPr lang="en-US" dirty="0">
                <a:solidFill>
                  <a:schemeClr val="tx2"/>
                </a:solidFill>
              </a:rPr>
              <a:t>walk of length 5      CW of length 6      path of length 4</a:t>
            </a:r>
            <a:endParaRPr lang="es-ES" dirty="0">
              <a:solidFill>
                <a:schemeClr val="tx2"/>
              </a:solidFill>
            </a:endParaRPr>
          </a:p>
        </p:txBody>
      </p:sp>
      <p:grpSp>
        <p:nvGrpSpPr>
          <p:cNvPr id="7" name="群組 6"/>
          <p:cNvGrpSpPr/>
          <p:nvPr/>
        </p:nvGrpSpPr>
        <p:grpSpPr>
          <a:xfrm>
            <a:off x="2895600" y="4038600"/>
            <a:ext cx="3810000" cy="1981200"/>
            <a:chOff x="4953000" y="1600200"/>
            <a:chExt cx="3810000" cy="1981200"/>
          </a:xfrm>
        </p:grpSpPr>
        <p:sp>
          <p:nvSpPr>
            <p:cNvPr id="8" name="橢圓 7"/>
            <p:cNvSpPr/>
            <p:nvPr/>
          </p:nvSpPr>
          <p:spPr>
            <a:xfrm>
              <a:off x="4953000" y="16002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TW" dirty="0"/>
                <a:t>6</a:t>
              </a:r>
              <a:endParaRPr kumimoji="1" lang="zh-TW" altLang="en-US" dirty="0"/>
            </a:p>
          </p:txBody>
        </p:sp>
        <p:sp>
          <p:nvSpPr>
            <p:cNvPr id="9" name="橢圓 8"/>
            <p:cNvSpPr/>
            <p:nvPr/>
          </p:nvSpPr>
          <p:spPr>
            <a:xfrm>
              <a:off x="5715000" y="22098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4</a:t>
              </a:r>
              <a:endParaRPr kumimoji="1" lang="zh-TW" altLang="en-US" dirty="0"/>
            </a:p>
          </p:txBody>
        </p:sp>
        <p:sp>
          <p:nvSpPr>
            <p:cNvPr id="10" name="橢圓 9"/>
            <p:cNvSpPr/>
            <p:nvPr/>
          </p:nvSpPr>
          <p:spPr>
            <a:xfrm>
              <a:off x="5715000" y="32004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3</a:t>
              </a:r>
              <a:endParaRPr kumimoji="1" lang="zh-TW" altLang="en-US" dirty="0"/>
            </a:p>
          </p:txBody>
        </p:sp>
        <p:sp>
          <p:nvSpPr>
            <p:cNvPr id="11" name="橢圓 10"/>
            <p:cNvSpPr/>
            <p:nvPr/>
          </p:nvSpPr>
          <p:spPr>
            <a:xfrm>
              <a:off x="7239000" y="22098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5</a:t>
              </a:r>
              <a:endParaRPr kumimoji="1" lang="zh-TW" altLang="en-US" dirty="0"/>
            </a:p>
          </p:txBody>
        </p:sp>
        <p:sp>
          <p:nvSpPr>
            <p:cNvPr id="12" name="橢圓 11"/>
            <p:cNvSpPr/>
            <p:nvPr/>
          </p:nvSpPr>
          <p:spPr>
            <a:xfrm>
              <a:off x="7239000" y="32004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2</a:t>
              </a:r>
              <a:endParaRPr kumimoji="1" lang="zh-TW" altLang="en-US" dirty="0"/>
            </a:p>
          </p:txBody>
        </p:sp>
        <p:sp>
          <p:nvSpPr>
            <p:cNvPr id="13" name="橢圓 12"/>
            <p:cNvSpPr/>
            <p:nvPr/>
          </p:nvSpPr>
          <p:spPr>
            <a:xfrm>
              <a:off x="8382000" y="27432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1</a:t>
              </a:r>
              <a:endParaRPr kumimoji="1" lang="zh-TW" altLang="en-US" dirty="0"/>
            </a:p>
          </p:txBody>
        </p:sp>
        <p:cxnSp>
          <p:nvCxnSpPr>
            <p:cNvPr id="14" name="直線接點 13"/>
            <p:cNvCxnSpPr>
              <a:stCxn id="8" idx="5"/>
              <a:endCxn id="9" idx="1"/>
            </p:cNvCxnSpPr>
            <p:nvPr/>
          </p:nvCxnSpPr>
          <p:spPr>
            <a:xfrm>
              <a:off x="5278204" y="1925404"/>
              <a:ext cx="492592" cy="340192"/>
            </a:xfrm>
            <a:prstGeom prst="line">
              <a:avLst/>
            </a:prstGeom>
          </p:spPr>
          <p:style>
            <a:lnRef idx="2">
              <a:schemeClr val="dk1"/>
            </a:lnRef>
            <a:fillRef idx="1">
              <a:schemeClr val="lt1"/>
            </a:fillRef>
            <a:effectRef idx="0">
              <a:schemeClr val="dk1"/>
            </a:effectRef>
            <a:fontRef idx="minor">
              <a:schemeClr val="dk1"/>
            </a:fontRef>
          </p:style>
        </p:cxnSp>
        <p:cxnSp>
          <p:nvCxnSpPr>
            <p:cNvPr id="15" name="直線接點 14"/>
            <p:cNvCxnSpPr>
              <a:stCxn id="9" idx="6"/>
              <a:endCxn id="11" idx="2"/>
            </p:cNvCxnSpPr>
            <p:nvPr/>
          </p:nvCxnSpPr>
          <p:spPr>
            <a:xfrm>
              <a:off x="6096000" y="2400300"/>
              <a:ext cx="1143000" cy="0"/>
            </a:xfrm>
            <a:prstGeom prst="line">
              <a:avLst/>
            </a:prstGeom>
          </p:spPr>
          <p:style>
            <a:lnRef idx="2">
              <a:schemeClr val="dk1"/>
            </a:lnRef>
            <a:fillRef idx="1">
              <a:schemeClr val="lt1"/>
            </a:fillRef>
            <a:effectRef idx="0">
              <a:schemeClr val="dk1"/>
            </a:effectRef>
            <a:fontRef idx="minor">
              <a:schemeClr val="dk1"/>
            </a:fontRef>
          </p:style>
        </p:cxnSp>
        <p:cxnSp>
          <p:nvCxnSpPr>
            <p:cNvPr id="16" name="直線接點 15"/>
            <p:cNvCxnSpPr>
              <a:stCxn id="11" idx="4"/>
              <a:endCxn id="12" idx="0"/>
            </p:cNvCxnSpPr>
            <p:nvPr/>
          </p:nvCxnSpPr>
          <p:spPr>
            <a:xfrm>
              <a:off x="7429500" y="2590800"/>
              <a:ext cx="0" cy="609600"/>
            </a:xfrm>
            <a:prstGeom prst="line">
              <a:avLst/>
            </a:prstGeom>
          </p:spPr>
          <p:style>
            <a:lnRef idx="2">
              <a:schemeClr val="dk1"/>
            </a:lnRef>
            <a:fillRef idx="1">
              <a:schemeClr val="lt1"/>
            </a:fillRef>
            <a:effectRef idx="0">
              <a:schemeClr val="dk1"/>
            </a:effectRef>
            <a:fontRef idx="minor">
              <a:schemeClr val="dk1"/>
            </a:fontRef>
          </p:style>
        </p:cxnSp>
        <p:cxnSp>
          <p:nvCxnSpPr>
            <p:cNvPr id="17" name="直線接點 16"/>
            <p:cNvCxnSpPr>
              <a:stCxn id="9" idx="4"/>
              <a:endCxn id="10" idx="0"/>
            </p:cNvCxnSpPr>
            <p:nvPr/>
          </p:nvCxnSpPr>
          <p:spPr>
            <a:xfrm>
              <a:off x="5905500" y="2590800"/>
              <a:ext cx="0" cy="609600"/>
            </a:xfrm>
            <a:prstGeom prst="line">
              <a:avLst/>
            </a:prstGeom>
          </p:spPr>
          <p:style>
            <a:lnRef idx="2">
              <a:schemeClr val="dk1"/>
            </a:lnRef>
            <a:fillRef idx="1">
              <a:schemeClr val="lt1"/>
            </a:fillRef>
            <a:effectRef idx="0">
              <a:schemeClr val="dk1"/>
            </a:effectRef>
            <a:fontRef idx="minor">
              <a:schemeClr val="dk1"/>
            </a:fontRef>
          </p:style>
        </p:cxnSp>
        <p:cxnSp>
          <p:nvCxnSpPr>
            <p:cNvPr id="18" name="直線接點 17"/>
            <p:cNvCxnSpPr>
              <a:stCxn id="10" idx="6"/>
              <a:endCxn id="12" idx="2"/>
            </p:cNvCxnSpPr>
            <p:nvPr/>
          </p:nvCxnSpPr>
          <p:spPr>
            <a:xfrm>
              <a:off x="6096000" y="3390900"/>
              <a:ext cx="1143000" cy="0"/>
            </a:xfrm>
            <a:prstGeom prst="line">
              <a:avLst/>
            </a:prstGeom>
          </p:spPr>
          <p:style>
            <a:lnRef idx="2">
              <a:schemeClr val="dk1"/>
            </a:lnRef>
            <a:fillRef idx="1">
              <a:schemeClr val="lt1"/>
            </a:fillRef>
            <a:effectRef idx="0">
              <a:schemeClr val="dk1"/>
            </a:effectRef>
            <a:fontRef idx="minor">
              <a:schemeClr val="dk1"/>
            </a:fontRef>
          </p:style>
        </p:cxnSp>
        <p:cxnSp>
          <p:nvCxnSpPr>
            <p:cNvPr id="19" name="直線接點 18"/>
            <p:cNvCxnSpPr>
              <a:stCxn id="11" idx="6"/>
              <a:endCxn id="13" idx="1"/>
            </p:cNvCxnSpPr>
            <p:nvPr/>
          </p:nvCxnSpPr>
          <p:spPr>
            <a:xfrm>
              <a:off x="7620000" y="2400300"/>
              <a:ext cx="817796" cy="398696"/>
            </a:xfrm>
            <a:prstGeom prst="line">
              <a:avLst/>
            </a:prstGeom>
          </p:spPr>
          <p:style>
            <a:lnRef idx="2">
              <a:schemeClr val="dk1"/>
            </a:lnRef>
            <a:fillRef idx="1">
              <a:schemeClr val="lt1"/>
            </a:fillRef>
            <a:effectRef idx="0">
              <a:schemeClr val="dk1"/>
            </a:effectRef>
            <a:fontRef idx="minor">
              <a:schemeClr val="dk1"/>
            </a:fontRef>
          </p:style>
        </p:cxnSp>
        <p:cxnSp>
          <p:nvCxnSpPr>
            <p:cNvPr id="20" name="直線接點 19"/>
            <p:cNvCxnSpPr>
              <a:stCxn id="12" idx="6"/>
              <a:endCxn id="13" idx="3"/>
            </p:cNvCxnSpPr>
            <p:nvPr/>
          </p:nvCxnSpPr>
          <p:spPr>
            <a:xfrm flipV="1">
              <a:off x="7620000" y="3068404"/>
              <a:ext cx="817796" cy="322496"/>
            </a:xfrm>
            <a:prstGeom prst="line">
              <a:avLst/>
            </a:prstGeom>
          </p:spPr>
          <p:style>
            <a:lnRef idx="2">
              <a:schemeClr val="dk1"/>
            </a:lnRef>
            <a:fillRef idx="1">
              <a:schemeClr val="lt1"/>
            </a:fillRef>
            <a:effectRef idx="0">
              <a:schemeClr val="dk1"/>
            </a:effectRef>
            <a:fontRef idx="minor">
              <a:schemeClr val="dk1"/>
            </a:fontRef>
          </p:style>
        </p:cxnSp>
      </p:grpSp>
      <p:sp>
        <p:nvSpPr>
          <p:cNvPr id="5" name="投影片編號版面配置區 4"/>
          <p:cNvSpPr>
            <a:spLocks noGrp="1"/>
          </p:cNvSpPr>
          <p:nvPr>
            <p:ph type="sldNum" sz="quarter" idx="12"/>
          </p:nvPr>
        </p:nvSpPr>
        <p:spPr/>
        <p:txBody>
          <a:bodyPr/>
          <a:lstStyle/>
          <a:p>
            <a:fld id="{B6F15528-21DE-4FAA-801E-634DDDAF4B2B}" type="slidenum">
              <a:rPr lang="en-US" smtClean="0"/>
              <a:pPr/>
              <a:t>12</a:t>
            </a:fld>
            <a:endParaRPr lang="en-US"/>
          </a:p>
        </p:txBody>
      </p:sp>
    </p:spTree>
    <p:extLst>
      <p:ext uri="{BB962C8B-B14F-4D97-AF65-F5344CB8AC3E}">
        <p14:creationId xmlns:p14="http://schemas.microsoft.com/office/powerpoint/2010/main" val="41549570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dirty="0">
                <a:solidFill>
                  <a:srgbClr val="C00000"/>
                </a:solidFill>
              </a:rPr>
              <a:t>Cycle</a:t>
            </a:r>
            <a:endParaRPr lang="en-US" dirty="0">
              <a:solidFill>
                <a:srgbClr val="C00000"/>
              </a:solidFill>
            </a:endParaRPr>
          </a:p>
        </p:txBody>
      </p:sp>
      <p:sp>
        <p:nvSpPr>
          <p:cNvPr id="3" name="Content Placeholder 2"/>
          <p:cNvSpPr>
            <a:spLocks noGrp="1"/>
          </p:cNvSpPr>
          <p:nvPr>
            <p:ph idx="1"/>
          </p:nvPr>
        </p:nvSpPr>
        <p:spPr>
          <a:xfrm>
            <a:off x="495300" y="1059656"/>
            <a:ext cx="8229600" cy="4530725"/>
          </a:xfrm>
        </p:spPr>
        <p:txBody>
          <a:bodyPr/>
          <a:lstStyle/>
          <a:p>
            <a:r>
              <a:rPr lang="en-US" altLang="zh-TW" dirty="0"/>
              <a:t>Cycle - closed path: </a:t>
            </a:r>
            <a:r>
              <a:rPr lang="en-US" altLang="zh-TW" b="1" dirty="0"/>
              <a:t>cycle (a-b-c-d-a)</a:t>
            </a:r>
          </a:p>
          <a:p>
            <a:endParaRPr lang="en-US" altLang="zh-TW" b="1" dirty="0"/>
          </a:p>
          <a:p>
            <a:endParaRPr lang="en-US" altLang="zh-TW" b="1" dirty="0"/>
          </a:p>
          <a:p>
            <a:endParaRPr lang="en-US" altLang="zh-TW" b="1" dirty="0"/>
          </a:p>
          <a:p>
            <a:r>
              <a:rPr lang="en-US" kern="0" dirty="0"/>
              <a:t>Cycles denoted by </a:t>
            </a:r>
            <a:r>
              <a:rPr lang="en-US" i="1" kern="0" dirty="0"/>
              <a:t>C</a:t>
            </a:r>
            <a:r>
              <a:rPr lang="en-US" i="1" kern="0" baseline="-25000" dirty="0"/>
              <a:t>k</a:t>
            </a:r>
            <a:r>
              <a:rPr lang="en-US" kern="0" dirty="0"/>
              <a:t>, where </a:t>
            </a:r>
            <a:r>
              <a:rPr lang="en-US" i="1" kern="0" dirty="0"/>
              <a:t>k</a:t>
            </a:r>
            <a:r>
              <a:rPr lang="en-US" kern="0" dirty="0"/>
              <a:t> is the number of nodes in the cycle</a:t>
            </a:r>
            <a:endParaRPr lang="en-US" altLang="zh-TW" sz="4000" dirty="0"/>
          </a:p>
          <a:p>
            <a:endParaRPr lang="en-US" dirty="0"/>
          </a:p>
        </p:txBody>
      </p:sp>
      <p:pic>
        <p:nvPicPr>
          <p:cNvPr id="54275" name="Picture 3"/>
          <p:cNvPicPr>
            <a:picLocks noChangeAspect="1" noChangeArrowheads="1"/>
          </p:cNvPicPr>
          <p:nvPr/>
        </p:nvPicPr>
        <p:blipFill>
          <a:blip r:embed="rId2" cstate="print"/>
          <a:srcRect/>
          <a:stretch>
            <a:fillRect/>
          </a:stretch>
        </p:blipFill>
        <p:spPr bwMode="auto">
          <a:xfrm>
            <a:off x="838200" y="4572000"/>
            <a:ext cx="5791200" cy="2036763"/>
          </a:xfrm>
          <a:prstGeom prst="rect">
            <a:avLst/>
          </a:prstGeom>
          <a:noFill/>
        </p:spPr>
      </p:pic>
      <p:sp>
        <p:nvSpPr>
          <p:cNvPr id="10" name="Text Box 4"/>
          <p:cNvSpPr txBox="1">
            <a:spLocks noChangeArrowheads="1"/>
          </p:cNvSpPr>
          <p:nvPr/>
        </p:nvSpPr>
        <p:spPr bwMode="auto">
          <a:xfrm>
            <a:off x="1676400" y="6324600"/>
            <a:ext cx="4275529" cy="369332"/>
          </a:xfrm>
          <a:prstGeom prst="rect">
            <a:avLst/>
          </a:prstGeom>
          <a:noFill/>
          <a:ln w="9525">
            <a:noFill/>
            <a:miter lim="800000"/>
            <a:headEnd/>
            <a:tailEnd/>
          </a:ln>
        </p:spPr>
        <p:txBody>
          <a:bodyPr wrap="none">
            <a:spAutoFit/>
          </a:bodyPr>
          <a:lstStyle/>
          <a:p>
            <a:r>
              <a:rPr lang="en-US" dirty="0"/>
              <a:t>C</a:t>
            </a:r>
            <a:r>
              <a:rPr lang="en-US" baseline="-25000" dirty="0"/>
              <a:t>3</a:t>
            </a:r>
            <a:r>
              <a:rPr lang="en-US" dirty="0"/>
              <a:t>                  	C</a:t>
            </a:r>
            <a:r>
              <a:rPr lang="en-US" baseline="-25000" dirty="0"/>
              <a:t>4</a:t>
            </a:r>
            <a:r>
              <a:rPr lang="en-US" dirty="0"/>
              <a:t>              	   C</a:t>
            </a:r>
            <a:r>
              <a:rPr lang="en-US" baseline="-25000" dirty="0"/>
              <a:t>5</a:t>
            </a:r>
            <a:endParaRPr lang="es-ES" baseline="-25000" dirty="0"/>
          </a:p>
        </p:txBody>
      </p:sp>
      <p:sp>
        <p:nvSpPr>
          <p:cNvPr id="5" name="投影片編號版面配置區 4"/>
          <p:cNvSpPr>
            <a:spLocks noGrp="1"/>
          </p:cNvSpPr>
          <p:nvPr>
            <p:ph type="sldNum" sz="quarter" idx="12"/>
          </p:nvPr>
        </p:nvSpPr>
        <p:spPr/>
        <p:txBody>
          <a:bodyPr/>
          <a:lstStyle/>
          <a:p>
            <a:fld id="{B6F15528-21DE-4FAA-801E-634DDDAF4B2B}" type="slidenum">
              <a:rPr lang="en-US" smtClean="0"/>
              <a:pPr/>
              <a:t>13</a:t>
            </a:fld>
            <a:endParaRPr lang="en-US"/>
          </a:p>
        </p:txBody>
      </p:sp>
      <p:grpSp>
        <p:nvGrpSpPr>
          <p:cNvPr id="7" name="群組 6"/>
          <p:cNvGrpSpPr/>
          <p:nvPr/>
        </p:nvGrpSpPr>
        <p:grpSpPr>
          <a:xfrm>
            <a:off x="3495591" y="1828800"/>
            <a:ext cx="1905000" cy="1371600"/>
            <a:chOff x="5715000" y="2209800"/>
            <a:chExt cx="1905000" cy="1371600"/>
          </a:xfrm>
        </p:grpSpPr>
        <p:sp>
          <p:nvSpPr>
            <p:cNvPr id="9" name="橢圓 8"/>
            <p:cNvSpPr/>
            <p:nvPr/>
          </p:nvSpPr>
          <p:spPr>
            <a:xfrm>
              <a:off x="5715000" y="22098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GB" altLang="zh-TW" dirty="0"/>
                <a:t>b</a:t>
              </a:r>
              <a:endParaRPr kumimoji="1" lang="zh-TW" altLang="en-US" dirty="0"/>
            </a:p>
          </p:txBody>
        </p:sp>
        <p:sp>
          <p:nvSpPr>
            <p:cNvPr id="11" name="橢圓 10"/>
            <p:cNvSpPr/>
            <p:nvPr/>
          </p:nvSpPr>
          <p:spPr>
            <a:xfrm>
              <a:off x="5715000" y="32004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GB" altLang="zh-TW" dirty="0"/>
                <a:t>c</a:t>
              </a:r>
              <a:endParaRPr kumimoji="1" lang="zh-TW" altLang="en-US" dirty="0"/>
            </a:p>
          </p:txBody>
        </p:sp>
        <p:sp>
          <p:nvSpPr>
            <p:cNvPr id="12" name="橢圓 11"/>
            <p:cNvSpPr/>
            <p:nvPr/>
          </p:nvSpPr>
          <p:spPr>
            <a:xfrm>
              <a:off x="7239000" y="22098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GB" altLang="zh-TW" dirty="0"/>
                <a:t>a</a:t>
              </a:r>
              <a:endParaRPr kumimoji="1" lang="zh-TW" altLang="en-US" dirty="0"/>
            </a:p>
          </p:txBody>
        </p:sp>
        <p:sp>
          <p:nvSpPr>
            <p:cNvPr id="13" name="橢圓 12"/>
            <p:cNvSpPr/>
            <p:nvPr/>
          </p:nvSpPr>
          <p:spPr>
            <a:xfrm>
              <a:off x="7239000" y="32004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GB" altLang="zh-TW" dirty="0"/>
                <a:t>d</a:t>
              </a:r>
              <a:endParaRPr kumimoji="1" lang="zh-TW" altLang="en-US" dirty="0"/>
            </a:p>
          </p:txBody>
        </p:sp>
        <p:cxnSp>
          <p:nvCxnSpPr>
            <p:cNvPr id="16" name="直線接點 15"/>
            <p:cNvCxnSpPr>
              <a:stCxn id="9" idx="6"/>
              <a:endCxn id="12" idx="2"/>
            </p:cNvCxnSpPr>
            <p:nvPr/>
          </p:nvCxnSpPr>
          <p:spPr>
            <a:xfrm>
              <a:off x="6096000" y="2400300"/>
              <a:ext cx="1143000" cy="0"/>
            </a:xfrm>
            <a:prstGeom prst="line">
              <a:avLst/>
            </a:prstGeom>
          </p:spPr>
          <p:style>
            <a:lnRef idx="2">
              <a:schemeClr val="dk1"/>
            </a:lnRef>
            <a:fillRef idx="1">
              <a:schemeClr val="lt1"/>
            </a:fillRef>
            <a:effectRef idx="0">
              <a:schemeClr val="dk1"/>
            </a:effectRef>
            <a:fontRef idx="minor">
              <a:schemeClr val="dk1"/>
            </a:fontRef>
          </p:style>
        </p:cxnSp>
        <p:cxnSp>
          <p:nvCxnSpPr>
            <p:cNvPr id="17" name="直線接點 16"/>
            <p:cNvCxnSpPr>
              <a:stCxn id="12" idx="4"/>
              <a:endCxn id="13" idx="0"/>
            </p:cNvCxnSpPr>
            <p:nvPr/>
          </p:nvCxnSpPr>
          <p:spPr>
            <a:xfrm>
              <a:off x="7429500" y="2590800"/>
              <a:ext cx="0" cy="609600"/>
            </a:xfrm>
            <a:prstGeom prst="line">
              <a:avLst/>
            </a:prstGeom>
          </p:spPr>
          <p:style>
            <a:lnRef idx="2">
              <a:schemeClr val="dk1"/>
            </a:lnRef>
            <a:fillRef idx="1">
              <a:schemeClr val="lt1"/>
            </a:fillRef>
            <a:effectRef idx="0">
              <a:schemeClr val="dk1"/>
            </a:effectRef>
            <a:fontRef idx="minor">
              <a:schemeClr val="dk1"/>
            </a:fontRef>
          </p:style>
        </p:cxnSp>
        <p:cxnSp>
          <p:nvCxnSpPr>
            <p:cNvPr id="18" name="直線接點 17"/>
            <p:cNvCxnSpPr>
              <a:stCxn id="9" idx="4"/>
              <a:endCxn id="11" idx="0"/>
            </p:cNvCxnSpPr>
            <p:nvPr/>
          </p:nvCxnSpPr>
          <p:spPr>
            <a:xfrm>
              <a:off x="5905500" y="2590800"/>
              <a:ext cx="0" cy="609600"/>
            </a:xfrm>
            <a:prstGeom prst="line">
              <a:avLst/>
            </a:prstGeom>
          </p:spPr>
          <p:style>
            <a:lnRef idx="2">
              <a:schemeClr val="dk1"/>
            </a:lnRef>
            <a:fillRef idx="1">
              <a:schemeClr val="lt1"/>
            </a:fillRef>
            <a:effectRef idx="0">
              <a:schemeClr val="dk1"/>
            </a:effectRef>
            <a:fontRef idx="minor">
              <a:schemeClr val="dk1"/>
            </a:fontRef>
          </p:style>
        </p:cxnSp>
        <p:cxnSp>
          <p:nvCxnSpPr>
            <p:cNvPr id="19" name="直線接點 18"/>
            <p:cNvCxnSpPr>
              <a:stCxn id="11" idx="6"/>
              <a:endCxn id="13" idx="2"/>
            </p:cNvCxnSpPr>
            <p:nvPr/>
          </p:nvCxnSpPr>
          <p:spPr>
            <a:xfrm>
              <a:off x="6096000" y="3390900"/>
              <a:ext cx="1143000" cy="0"/>
            </a:xfrm>
            <a:prstGeom prst="line">
              <a:avLst/>
            </a:prstGeom>
          </p:spPr>
          <p:style>
            <a:lnRef idx="2">
              <a:schemeClr val="dk1"/>
            </a:lnRef>
            <a:fillRef idx="1">
              <a:schemeClr val="lt1"/>
            </a:fillRef>
            <a:effectRef idx="0">
              <a:schemeClr val="dk1"/>
            </a:effectRef>
            <a:fontRef idx="minor">
              <a:schemeClr val="dk1"/>
            </a:fontRef>
          </p:style>
        </p:cxnSp>
      </p:grpSp>
    </p:spTree>
    <p:extLst>
      <p:ext uri="{BB962C8B-B14F-4D97-AF65-F5344CB8AC3E}">
        <p14:creationId xmlns:p14="http://schemas.microsoft.com/office/powerpoint/2010/main" val="19784328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Four-color mapping</a:t>
            </a:r>
          </a:p>
        </p:txBody>
      </p:sp>
      <p:sp>
        <p:nvSpPr>
          <p:cNvPr id="3" name="Content Placeholder 2"/>
          <p:cNvSpPr>
            <a:spLocks noGrp="1"/>
          </p:cNvSpPr>
          <p:nvPr>
            <p:ph idx="1"/>
          </p:nvPr>
        </p:nvSpPr>
        <p:spPr>
          <a:xfrm>
            <a:off x="467544" y="986507"/>
            <a:ext cx="8229600" cy="4530725"/>
          </a:xfrm>
        </p:spPr>
        <p:txBody>
          <a:bodyPr/>
          <a:lstStyle/>
          <a:p>
            <a:r>
              <a:rPr lang="en-US" dirty="0"/>
              <a:t>No more than four colors are required to color a simple map such that no adjacent regions share the same color</a:t>
            </a:r>
          </a:p>
          <a:p>
            <a:r>
              <a:rPr lang="en-US" dirty="0"/>
              <a:t>Consider a map as a graph, two regions (nodes) sharing a border are connected by an edge</a:t>
            </a:r>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14</a:t>
            </a:fld>
            <a:endParaRPr lang="en-US" altLang="zh-CN"/>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5" y="4221088"/>
            <a:ext cx="3068115" cy="1800200"/>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4186" y="4365104"/>
            <a:ext cx="2880320" cy="1789019"/>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1057" y="4517583"/>
            <a:ext cx="2992943" cy="1513136"/>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24014955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544" y="476672"/>
            <a:ext cx="8229600" cy="4530725"/>
          </a:xfrm>
        </p:spPr>
        <p:txBody>
          <a:bodyPr/>
          <a:lstStyle/>
          <a:p>
            <a:r>
              <a:rPr lang="en-US" dirty="0"/>
              <a:t>Color denoted by shapes</a:t>
            </a:r>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15</a:t>
            </a:fld>
            <a:endParaRPr lang="en-US" altLang="zh-CN"/>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1700808"/>
            <a:ext cx="6238244" cy="3533551"/>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5688327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of graph coloring: scheduling</a:t>
            </a:r>
          </a:p>
        </p:txBody>
      </p:sp>
      <p:sp>
        <p:nvSpPr>
          <p:cNvPr id="3" name="Content Placeholder 2"/>
          <p:cNvSpPr>
            <a:spLocks noGrp="1"/>
          </p:cNvSpPr>
          <p:nvPr>
            <p:ph idx="1"/>
          </p:nvPr>
        </p:nvSpPr>
        <p:spPr/>
        <p:txBody>
          <a:bodyPr/>
          <a:lstStyle/>
          <a:p>
            <a:r>
              <a:rPr lang="en-US" sz="2800" dirty="0"/>
              <a:t>The Mathematics Department at a small college plans to schedule final exams. The class rosters for all the upper-class math courses are listed in the following table. Find an exam schedule that minimizes the number of time periods used.</a:t>
            </a:r>
          </a:p>
          <a:p>
            <a:pPr marL="0" indent="0">
              <a:buNone/>
            </a:pPr>
            <a:endParaRPr lang="en-US" sz="2800" dirty="0"/>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16</a:t>
            </a:fld>
            <a:endParaRPr lang="en-US" altLang="zh-CN"/>
          </a:p>
        </p:txBody>
      </p:sp>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 t="4672" r="-1516"/>
          <a:stretch/>
        </p:blipFill>
        <p:spPr bwMode="auto">
          <a:xfrm>
            <a:off x="1475655" y="4005064"/>
            <a:ext cx="5851267" cy="2410172"/>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4068608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 to Euler’s Problem</a:t>
            </a:r>
          </a:p>
        </p:txBody>
      </p:sp>
      <p:sp>
        <p:nvSpPr>
          <p:cNvPr id="3" name="Content Placeholder 2"/>
          <p:cNvSpPr>
            <a:spLocks noGrp="1"/>
          </p:cNvSpPr>
          <p:nvPr>
            <p:ph idx="1"/>
          </p:nvPr>
        </p:nvSpPr>
        <p:spPr>
          <a:xfrm>
            <a:off x="467544" y="980728"/>
            <a:ext cx="8229600" cy="4530725"/>
          </a:xfrm>
        </p:spPr>
        <p:txBody>
          <a:bodyPr/>
          <a:lstStyle/>
          <a:p>
            <a:r>
              <a:rPr lang="en-US" dirty="0">
                <a:solidFill>
                  <a:srgbClr val="0070C0"/>
                </a:solidFill>
              </a:rPr>
              <a:t>Eulerian graph: </a:t>
            </a:r>
            <a:r>
              <a:rPr lang="en-US" dirty="0"/>
              <a:t>a graph, in which it is possible to find a </a:t>
            </a:r>
            <a:r>
              <a:rPr lang="en-US" dirty="0">
                <a:solidFill>
                  <a:srgbClr val="0070C0"/>
                </a:solidFill>
              </a:rPr>
              <a:t>closed walk </a:t>
            </a:r>
            <a:r>
              <a:rPr lang="en-US" dirty="0"/>
              <a:t>that traverses every edge </a:t>
            </a:r>
            <a:r>
              <a:rPr lang="en-US" dirty="0">
                <a:solidFill>
                  <a:srgbClr val="0070C0"/>
                </a:solidFill>
              </a:rPr>
              <a:t>exactly once</a:t>
            </a:r>
          </a:p>
          <a:p>
            <a:r>
              <a:rPr lang="en-US" dirty="0"/>
              <a:t>Conditions for a graph to be Eulerian</a:t>
            </a:r>
          </a:p>
          <a:p>
            <a:pPr lvl="1"/>
            <a:r>
              <a:rPr lang="en-US" dirty="0"/>
              <a:t>Connected</a:t>
            </a:r>
          </a:p>
          <a:p>
            <a:pPr lvl="1"/>
            <a:r>
              <a:rPr lang="en-US" dirty="0"/>
              <a:t>Every node has even degree</a:t>
            </a:r>
          </a:p>
          <a:p>
            <a:endParaRPr lang="en-US" dirty="0"/>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17</a:t>
            </a:fld>
            <a:endParaRPr lang="en-US" altLang="zh-CN"/>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600" y="4005064"/>
            <a:ext cx="3168352" cy="2630330"/>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6" name="TextBox 5"/>
          <p:cNvSpPr txBox="1"/>
          <p:nvPr/>
        </p:nvSpPr>
        <p:spPr>
          <a:xfrm>
            <a:off x="4359242" y="5013176"/>
            <a:ext cx="4248472" cy="830997"/>
          </a:xfrm>
          <a:prstGeom prst="rect">
            <a:avLst/>
          </a:prstGeom>
          <a:noFill/>
        </p:spPr>
        <p:txBody>
          <a:bodyPr wrap="square" rtlCol="0">
            <a:spAutoFit/>
          </a:bodyPr>
          <a:lstStyle/>
          <a:p>
            <a:r>
              <a:rPr lang="en-US" sz="2400" dirty="0"/>
              <a:t>The graph of Konigsberg is NOT Eulerian.</a:t>
            </a:r>
          </a:p>
        </p:txBody>
      </p:sp>
    </p:spTree>
    <p:extLst>
      <p:ext uri="{BB962C8B-B14F-4D97-AF65-F5344CB8AC3E}">
        <p14:creationId xmlns:p14="http://schemas.microsoft.com/office/powerpoint/2010/main" val="2168175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Relaxation of Euler’s Problem</a:t>
            </a:r>
          </a:p>
        </p:txBody>
      </p:sp>
      <p:sp>
        <p:nvSpPr>
          <p:cNvPr id="3" name="Content Placeholder 2"/>
          <p:cNvSpPr>
            <a:spLocks noGrp="1"/>
          </p:cNvSpPr>
          <p:nvPr>
            <p:ph idx="1"/>
          </p:nvPr>
        </p:nvSpPr>
        <p:spPr>
          <a:xfrm>
            <a:off x="467544" y="980728"/>
            <a:ext cx="8229600" cy="4530725"/>
          </a:xfrm>
        </p:spPr>
        <p:txBody>
          <a:bodyPr/>
          <a:lstStyle/>
          <a:p>
            <a:r>
              <a:rPr lang="en-US" dirty="0"/>
              <a:t>If we relax the requirement of the walk so that the walker need not start and end at the same land mass but still must traverse every bridge exactly once, is this type of walk (semi-Eulerian) possible for the graph of </a:t>
            </a:r>
            <a:r>
              <a:rPr lang="en-US" dirty="0" err="1"/>
              <a:t>Konisgberg</a:t>
            </a:r>
            <a:r>
              <a:rPr lang="en-US" dirty="0"/>
              <a:t>?</a:t>
            </a:r>
          </a:p>
          <a:p>
            <a:endParaRPr lang="en-US" dirty="0"/>
          </a:p>
          <a:p>
            <a:r>
              <a:rPr lang="en-US" dirty="0"/>
              <a:t>How about this graph?</a:t>
            </a:r>
          </a:p>
          <a:p>
            <a:pPr marL="0" indent="0">
              <a:buNone/>
            </a:pPr>
            <a:endParaRPr lang="en-US" dirty="0"/>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18</a:t>
            </a:fld>
            <a:endParaRPr lang="en-US" altLang="zh-CN"/>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0152" y="4047583"/>
            <a:ext cx="2808312" cy="2478942"/>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13223042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Extension of Euler’s Problem: Chinese Postman Problem</a:t>
            </a:r>
          </a:p>
        </p:txBody>
      </p:sp>
      <p:sp>
        <p:nvSpPr>
          <p:cNvPr id="3" name="Content Placeholder 2"/>
          <p:cNvSpPr>
            <a:spLocks noGrp="1"/>
          </p:cNvSpPr>
          <p:nvPr>
            <p:ph idx="1"/>
          </p:nvPr>
        </p:nvSpPr>
        <p:spPr/>
        <p:txBody>
          <a:bodyPr/>
          <a:lstStyle/>
          <a:p>
            <a:r>
              <a:rPr lang="en-US" dirty="0"/>
              <a:t>An inspector wants to examine the region represented by the following graph, find a way to minimize the total distance (weight of edges).</a:t>
            </a:r>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19</a:t>
            </a:fld>
            <a:endParaRPr lang="en-US" altLang="zh-CN"/>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5816" y="3335870"/>
            <a:ext cx="3600400" cy="3522130"/>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3024896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橢圓 4"/>
          <p:cNvSpPr/>
          <p:nvPr/>
        </p:nvSpPr>
        <p:spPr>
          <a:xfrm>
            <a:off x="1099301" y="2116015"/>
            <a:ext cx="480060" cy="52753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TW" dirty="0"/>
              <a:t>6</a:t>
            </a:r>
            <a:endParaRPr kumimoji="1" lang="zh-TW" altLang="en-US" dirty="0"/>
          </a:p>
        </p:txBody>
      </p:sp>
      <p:sp>
        <p:nvSpPr>
          <p:cNvPr id="6" name="橢圓 5"/>
          <p:cNvSpPr/>
          <p:nvPr/>
        </p:nvSpPr>
        <p:spPr>
          <a:xfrm>
            <a:off x="2948940" y="1641231"/>
            <a:ext cx="480060" cy="52753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4</a:t>
            </a:r>
            <a:endParaRPr kumimoji="1" lang="zh-TW" altLang="en-US" dirty="0"/>
          </a:p>
        </p:txBody>
      </p:sp>
      <p:sp>
        <p:nvSpPr>
          <p:cNvPr id="7" name="橢圓 6"/>
          <p:cNvSpPr/>
          <p:nvPr/>
        </p:nvSpPr>
        <p:spPr>
          <a:xfrm>
            <a:off x="2948940" y="3012831"/>
            <a:ext cx="480060" cy="52753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3</a:t>
            </a:r>
            <a:endParaRPr kumimoji="1" lang="zh-TW" altLang="en-US" dirty="0"/>
          </a:p>
        </p:txBody>
      </p:sp>
      <p:sp>
        <p:nvSpPr>
          <p:cNvPr id="8" name="橢圓 7"/>
          <p:cNvSpPr/>
          <p:nvPr/>
        </p:nvSpPr>
        <p:spPr>
          <a:xfrm>
            <a:off x="4869180" y="1641231"/>
            <a:ext cx="480060" cy="52753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5</a:t>
            </a:r>
            <a:endParaRPr kumimoji="1" lang="zh-TW" altLang="en-US" dirty="0"/>
          </a:p>
        </p:txBody>
      </p:sp>
      <p:sp>
        <p:nvSpPr>
          <p:cNvPr id="9" name="橢圓 8"/>
          <p:cNvSpPr/>
          <p:nvPr/>
        </p:nvSpPr>
        <p:spPr>
          <a:xfrm>
            <a:off x="4869180" y="3012831"/>
            <a:ext cx="480060" cy="52753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2</a:t>
            </a:r>
            <a:endParaRPr kumimoji="1" lang="zh-TW" altLang="en-US" dirty="0"/>
          </a:p>
        </p:txBody>
      </p:sp>
      <p:sp>
        <p:nvSpPr>
          <p:cNvPr id="10" name="橢圓 9"/>
          <p:cNvSpPr/>
          <p:nvPr/>
        </p:nvSpPr>
        <p:spPr>
          <a:xfrm>
            <a:off x="6309360" y="2379785"/>
            <a:ext cx="480060" cy="52753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1</a:t>
            </a:r>
            <a:endParaRPr kumimoji="1" lang="zh-TW" altLang="en-US" dirty="0"/>
          </a:p>
        </p:txBody>
      </p:sp>
      <p:cxnSp>
        <p:nvCxnSpPr>
          <p:cNvPr id="11" name="直線接點 10"/>
          <p:cNvCxnSpPr/>
          <p:nvPr/>
        </p:nvCxnSpPr>
        <p:spPr>
          <a:xfrm flipV="1">
            <a:off x="1509058" y="1919654"/>
            <a:ext cx="1439882" cy="288271"/>
          </a:xfrm>
          <a:prstGeom prst="line">
            <a:avLst/>
          </a:prstGeom>
        </p:spPr>
        <p:style>
          <a:lnRef idx="2">
            <a:schemeClr val="dk1"/>
          </a:lnRef>
          <a:fillRef idx="1">
            <a:schemeClr val="lt1"/>
          </a:fillRef>
          <a:effectRef idx="0">
            <a:schemeClr val="dk1"/>
          </a:effectRef>
          <a:fontRef idx="minor">
            <a:schemeClr val="dk1"/>
          </a:fontRef>
        </p:style>
      </p:cxnSp>
      <p:cxnSp>
        <p:nvCxnSpPr>
          <p:cNvPr id="12" name="直線接點 11"/>
          <p:cNvCxnSpPr>
            <a:stCxn id="6" idx="6"/>
            <a:endCxn id="8" idx="2"/>
          </p:cNvCxnSpPr>
          <p:nvPr/>
        </p:nvCxnSpPr>
        <p:spPr>
          <a:xfrm>
            <a:off x="3429000" y="1905000"/>
            <a:ext cx="1440180" cy="0"/>
          </a:xfrm>
          <a:prstGeom prst="line">
            <a:avLst/>
          </a:prstGeom>
        </p:spPr>
        <p:style>
          <a:lnRef idx="2">
            <a:schemeClr val="dk1"/>
          </a:lnRef>
          <a:fillRef idx="1">
            <a:schemeClr val="lt1"/>
          </a:fillRef>
          <a:effectRef idx="0">
            <a:schemeClr val="dk1"/>
          </a:effectRef>
          <a:fontRef idx="minor">
            <a:schemeClr val="dk1"/>
          </a:fontRef>
        </p:style>
      </p:cxnSp>
      <p:cxnSp>
        <p:nvCxnSpPr>
          <p:cNvPr id="13" name="直線接點 12"/>
          <p:cNvCxnSpPr>
            <a:stCxn id="8" idx="4"/>
            <a:endCxn id="9" idx="0"/>
          </p:cNvCxnSpPr>
          <p:nvPr/>
        </p:nvCxnSpPr>
        <p:spPr>
          <a:xfrm>
            <a:off x="5109210" y="2168769"/>
            <a:ext cx="0" cy="844061"/>
          </a:xfrm>
          <a:prstGeom prst="line">
            <a:avLst/>
          </a:prstGeom>
        </p:spPr>
        <p:style>
          <a:lnRef idx="2">
            <a:schemeClr val="dk1"/>
          </a:lnRef>
          <a:fillRef idx="1">
            <a:schemeClr val="lt1"/>
          </a:fillRef>
          <a:effectRef idx="0">
            <a:schemeClr val="dk1"/>
          </a:effectRef>
          <a:fontRef idx="minor">
            <a:schemeClr val="dk1"/>
          </a:fontRef>
        </p:style>
      </p:cxnSp>
      <p:cxnSp>
        <p:nvCxnSpPr>
          <p:cNvPr id="14" name="直線接點 13"/>
          <p:cNvCxnSpPr>
            <a:stCxn id="6" idx="4"/>
            <a:endCxn id="7" idx="0"/>
          </p:cNvCxnSpPr>
          <p:nvPr/>
        </p:nvCxnSpPr>
        <p:spPr>
          <a:xfrm>
            <a:off x="3188970" y="2168769"/>
            <a:ext cx="0" cy="844061"/>
          </a:xfrm>
          <a:prstGeom prst="line">
            <a:avLst/>
          </a:prstGeom>
        </p:spPr>
        <p:style>
          <a:lnRef idx="2">
            <a:schemeClr val="dk1"/>
          </a:lnRef>
          <a:fillRef idx="1">
            <a:schemeClr val="lt1"/>
          </a:fillRef>
          <a:effectRef idx="0">
            <a:schemeClr val="dk1"/>
          </a:effectRef>
          <a:fontRef idx="minor">
            <a:schemeClr val="dk1"/>
          </a:fontRef>
        </p:style>
      </p:cxnSp>
      <p:cxnSp>
        <p:nvCxnSpPr>
          <p:cNvPr id="15" name="直線接點 14"/>
          <p:cNvCxnSpPr>
            <a:stCxn id="7" idx="6"/>
            <a:endCxn id="9" idx="2"/>
          </p:cNvCxnSpPr>
          <p:nvPr/>
        </p:nvCxnSpPr>
        <p:spPr>
          <a:xfrm>
            <a:off x="3429000" y="3276600"/>
            <a:ext cx="1440180" cy="0"/>
          </a:xfrm>
          <a:prstGeom prst="line">
            <a:avLst/>
          </a:prstGeom>
        </p:spPr>
        <p:style>
          <a:lnRef idx="2">
            <a:schemeClr val="dk1"/>
          </a:lnRef>
          <a:fillRef idx="1">
            <a:schemeClr val="lt1"/>
          </a:fillRef>
          <a:effectRef idx="0">
            <a:schemeClr val="dk1"/>
          </a:effectRef>
          <a:fontRef idx="minor">
            <a:schemeClr val="dk1"/>
          </a:fontRef>
        </p:style>
      </p:cxnSp>
      <p:cxnSp>
        <p:nvCxnSpPr>
          <p:cNvPr id="16" name="直線接點 15"/>
          <p:cNvCxnSpPr>
            <a:stCxn id="8" idx="6"/>
            <a:endCxn id="10" idx="1"/>
          </p:cNvCxnSpPr>
          <p:nvPr/>
        </p:nvCxnSpPr>
        <p:spPr>
          <a:xfrm>
            <a:off x="5349240" y="1905000"/>
            <a:ext cx="1030423" cy="552040"/>
          </a:xfrm>
          <a:prstGeom prst="line">
            <a:avLst/>
          </a:prstGeom>
        </p:spPr>
        <p:style>
          <a:lnRef idx="2">
            <a:schemeClr val="dk1"/>
          </a:lnRef>
          <a:fillRef idx="1">
            <a:schemeClr val="lt1"/>
          </a:fillRef>
          <a:effectRef idx="0">
            <a:schemeClr val="dk1"/>
          </a:effectRef>
          <a:fontRef idx="minor">
            <a:schemeClr val="dk1"/>
          </a:fontRef>
        </p:style>
      </p:cxnSp>
      <p:cxnSp>
        <p:nvCxnSpPr>
          <p:cNvPr id="17" name="直線接點 16"/>
          <p:cNvCxnSpPr>
            <a:stCxn id="9" idx="6"/>
            <a:endCxn id="10" idx="3"/>
          </p:cNvCxnSpPr>
          <p:nvPr/>
        </p:nvCxnSpPr>
        <p:spPr>
          <a:xfrm flipV="1">
            <a:off x="5349240" y="2830067"/>
            <a:ext cx="1030423" cy="446533"/>
          </a:xfrm>
          <a:prstGeom prst="line">
            <a:avLst/>
          </a:prstGeom>
        </p:spPr>
        <p:style>
          <a:lnRef idx="2">
            <a:schemeClr val="dk1"/>
          </a:lnRef>
          <a:fillRef idx="1">
            <a:schemeClr val="lt1"/>
          </a:fillRef>
          <a:effectRef idx="0">
            <a:schemeClr val="dk1"/>
          </a:effectRef>
          <a:fontRef idx="minor">
            <a:schemeClr val="dk1"/>
          </a:fontRef>
        </p:style>
      </p:cxnSp>
      <p:cxnSp>
        <p:nvCxnSpPr>
          <p:cNvPr id="19" name="直線接點 18"/>
          <p:cNvCxnSpPr>
            <a:stCxn id="5" idx="5"/>
            <a:endCxn id="7" idx="2"/>
          </p:cNvCxnSpPr>
          <p:nvPr/>
        </p:nvCxnSpPr>
        <p:spPr>
          <a:xfrm>
            <a:off x="1509058" y="2566297"/>
            <a:ext cx="1439882" cy="710303"/>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2999689" y="560720"/>
            <a:ext cx="1704441" cy="646331"/>
          </a:xfrm>
          <a:prstGeom prst="rect">
            <a:avLst/>
          </a:prstGeom>
          <a:noFill/>
        </p:spPr>
        <p:txBody>
          <a:bodyPr wrap="none" rtlCol="0">
            <a:spAutoFit/>
          </a:bodyPr>
          <a:lstStyle/>
          <a:p>
            <a:r>
              <a:rPr lang="en-US" sz="3600" dirty="0"/>
              <a:t>A Graph</a:t>
            </a:r>
          </a:p>
        </p:txBody>
      </p:sp>
      <p:sp>
        <p:nvSpPr>
          <p:cNvPr id="2" name="TextBox 1"/>
          <p:cNvSpPr txBox="1"/>
          <p:nvPr/>
        </p:nvSpPr>
        <p:spPr>
          <a:xfrm>
            <a:off x="827584" y="4712677"/>
            <a:ext cx="7346883" cy="1138773"/>
          </a:xfrm>
          <a:prstGeom prst="rect">
            <a:avLst/>
          </a:prstGeom>
          <a:noFill/>
        </p:spPr>
        <p:txBody>
          <a:bodyPr wrap="none" rtlCol="0">
            <a:spAutoFit/>
          </a:bodyPr>
          <a:lstStyle/>
          <a:p>
            <a:r>
              <a:rPr lang="en-US" sz="2000" dirty="0"/>
              <a:t>Nodes (vertices) and links (edges, arcs) </a:t>
            </a:r>
          </a:p>
          <a:p>
            <a:r>
              <a:rPr lang="en-US" sz="2000" dirty="0"/>
              <a:t>Nodes: Locations, people, atoms, …</a:t>
            </a:r>
          </a:p>
          <a:p>
            <a:r>
              <a:rPr lang="en-US" sz="2000" dirty="0"/>
              <a:t>Links: Distances, delay measures, cost, strength of relationship</a:t>
            </a:r>
          </a:p>
        </p:txBody>
      </p:sp>
      <p:sp>
        <p:nvSpPr>
          <p:cNvPr id="4" name="投影片編號版面配置區 3"/>
          <p:cNvSpPr>
            <a:spLocks noGrp="1"/>
          </p:cNvSpPr>
          <p:nvPr>
            <p:ph type="sldNum" sz="quarter" idx="12"/>
          </p:nvPr>
        </p:nvSpPr>
        <p:spPr/>
        <p:txBody>
          <a:bodyPr/>
          <a:lstStyle/>
          <a:p>
            <a:fld id="{B6F15528-21DE-4FAA-801E-634DDDAF4B2B}" type="slidenum">
              <a:rPr lang="en-US" smtClean="0"/>
              <a:pPr/>
              <a:t>2</a:t>
            </a:fld>
            <a:endParaRPr lang="en-US"/>
          </a:p>
        </p:txBody>
      </p:sp>
    </p:spTree>
    <p:extLst>
      <p:ext uri="{BB962C8B-B14F-4D97-AF65-F5344CB8AC3E}">
        <p14:creationId xmlns:p14="http://schemas.microsoft.com/office/powerpoint/2010/main" val="15607383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rgbClr val="C00000"/>
                </a:solidFill>
              </a:rPr>
              <a:t>Shortest Path Problem</a:t>
            </a:r>
            <a:endParaRPr lang="en-US" dirty="0">
              <a:solidFill>
                <a:srgbClr val="C00000"/>
              </a:solidFill>
            </a:endParaRPr>
          </a:p>
        </p:txBody>
      </p:sp>
      <p:sp>
        <p:nvSpPr>
          <p:cNvPr id="3" name="Content Placeholder 2"/>
          <p:cNvSpPr>
            <a:spLocks noGrp="1"/>
          </p:cNvSpPr>
          <p:nvPr>
            <p:ph idx="1"/>
          </p:nvPr>
        </p:nvSpPr>
        <p:spPr/>
        <p:txBody>
          <a:bodyPr>
            <a:normAutofit/>
          </a:bodyPr>
          <a:lstStyle/>
          <a:p>
            <a:r>
              <a:rPr lang="en-US" b="1" dirty="0">
                <a:solidFill>
                  <a:srgbClr val="C00000"/>
                </a:solidFill>
              </a:rPr>
              <a:t>Shortest</a:t>
            </a:r>
            <a:r>
              <a:rPr lang="en-US" b="1" dirty="0"/>
              <a:t> </a:t>
            </a:r>
            <a:r>
              <a:rPr lang="en-US" b="1" dirty="0">
                <a:solidFill>
                  <a:srgbClr val="C00000"/>
                </a:solidFill>
              </a:rPr>
              <a:t>Path</a:t>
            </a:r>
            <a:r>
              <a:rPr lang="en-US" b="1" dirty="0"/>
              <a:t> is the path between two nodes that has the shortest length</a:t>
            </a:r>
          </a:p>
          <a:p>
            <a:r>
              <a:rPr lang="en-US" b="1" kern="0" dirty="0">
                <a:solidFill>
                  <a:srgbClr val="7030A0"/>
                </a:solidFill>
              </a:rPr>
              <a:t>Length</a:t>
            </a:r>
            <a:r>
              <a:rPr lang="en-US" kern="0" dirty="0"/>
              <a:t> – number of edges.</a:t>
            </a:r>
          </a:p>
          <a:p>
            <a:r>
              <a:rPr lang="en-US" b="1" kern="0" dirty="0">
                <a:solidFill>
                  <a:srgbClr val="7030A0"/>
                </a:solidFill>
              </a:rPr>
              <a:t>Distance</a:t>
            </a:r>
            <a:r>
              <a:rPr lang="en-US" kern="0" dirty="0"/>
              <a:t> between u and v is the length of a shortest path between them</a:t>
            </a:r>
            <a:endParaRPr lang="en-US" b="1" dirty="0"/>
          </a:p>
          <a:p>
            <a:r>
              <a:rPr lang="en-US" dirty="0"/>
              <a:t>The </a:t>
            </a:r>
            <a:r>
              <a:rPr lang="en-US" dirty="0">
                <a:solidFill>
                  <a:srgbClr val="C00000"/>
                </a:solidFill>
              </a:rPr>
              <a:t>diameter</a:t>
            </a:r>
            <a:r>
              <a:rPr lang="en-US" dirty="0"/>
              <a:t> of a graph is the length of the longest shortest path between any pairs of nodes in the graph</a:t>
            </a:r>
          </a:p>
          <a:p>
            <a:endParaRPr lang="en-US" b="1" dirty="0"/>
          </a:p>
          <a:p>
            <a:endParaRPr lang="en-US" b="1" dirty="0"/>
          </a:p>
          <a:p>
            <a:endParaRPr lang="en-US" dirty="0"/>
          </a:p>
        </p:txBody>
      </p:sp>
      <p:sp>
        <p:nvSpPr>
          <p:cNvPr id="5" name="投影片編號版面配置區 4"/>
          <p:cNvSpPr>
            <a:spLocks noGrp="1"/>
          </p:cNvSpPr>
          <p:nvPr>
            <p:ph type="sldNum" sz="quarter" idx="12"/>
          </p:nvPr>
        </p:nvSpPr>
        <p:spPr/>
        <p:txBody>
          <a:bodyPr/>
          <a:lstStyle/>
          <a:p>
            <a:fld id="{B6F15528-21DE-4FAA-801E-634DDDAF4B2B}" type="slidenum">
              <a:rPr lang="en-US" smtClean="0"/>
              <a:pPr/>
              <a:t>20</a:t>
            </a:fld>
            <a:endParaRPr lang="en-US"/>
          </a:p>
        </p:txBody>
      </p:sp>
    </p:spTree>
    <p:extLst>
      <p:ext uri="{BB962C8B-B14F-4D97-AF65-F5344CB8AC3E}">
        <p14:creationId xmlns:p14="http://schemas.microsoft.com/office/powerpoint/2010/main" val="28867941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b="1" dirty="0">
                <a:solidFill>
                  <a:srgbClr val="444444"/>
                </a:solidFill>
                <a:latin typeface="Arial" charset="0"/>
              </a:rPr>
              <a:t>Single-Source Shortest Path Problem </a:t>
            </a:r>
            <a:endParaRPr kumimoji="1" lang="zh-TW" altLang="en-US" dirty="0"/>
          </a:p>
        </p:txBody>
      </p:sp>
      <p:sp>
        <p:nvSpPr>
          <p:cNvPr id="3" name="內容版面配置區 2"/>
          <p:cNvSpPr>
            <a:spLocks noGrp="1"/>
          </p:cNvSpPr>
          <p:nvPr>
            <p:ph idx="1"/>
          </p:nvPr>
        </p:nvSpPr>
        <p:spPr/>
        <p:txBody>
          <a:bodyPr/>
          <a:lstStyle/>
          <a:p>
            <a:r>
              <a:rPr lang="en-US" altLang="zh-TW" dirty="0">
                <a:solidFill>
                  <a:srgbClr val="444444"/>
                </a:solidFill>
                <a:latin typeface="Arial" charset="0"/>
              </a:rPr>
              <a:t>The problem of finding shortest paths from a source vertex </a:t>
            </a:r>
            <a:r>
              <a:rPr lang="en-US" altLang="zh-TW" i="1" dirty="0">
                <a:solidFill>
                  <a:srgbClr val="444444"/>
                </a:solidFill>
                <a:latin typeface="Arial" charset="0"/>
              </a:rPr>
              <a:t>v</a:t>
            </a:r>
            <a:r>
              <a:rPr lang="en-US" altLang="zh-TW" dirty="0">
                <a:solidFill>
                  <a:srgbClr val="444444"/>
                </a:solidFill>
                <a:latin typeface="Arial" charset="0"/>
              </a:rPr>
              <a:t> to all other vertices in the graph.</a:t>
            </a:r>
          </a:p>
          <a:p>
            <a:endParaRPr kumimoji="1" lang="zh-TW" altLang="en-US" dirty="0"/>
          </a:p>
        </p:txBody>
      </p:sp>
      <p:grpSp>
        <p:nvGrpSpPr>
          <p:cNvPr id="4" name="群組 3"/>
          <p:cNvGrpSpPr/>
          <p:nvPr/>
        </p:nvGrpSpPr>
        <p:grpSpPr>
          <a:xfrm>
            <a:off x="2438400" y="3810000"/>
            <a:ext cx="3810000" cy="1981200"/>
            <a:chOff x="4953000" y="1600200"/>
            <a:chExt cx="3810000" cy="1981200"/>
          </a:xfrm>
        </p:grpSpPr>
        <p:sp>
          <p:nvSpPr>
            <p:cNvPr id="5" name="橢圓 4"/>
            <p:cNvSpPr/>
            <p:nvPr/>
          </p:nvSpPr>
          <p:spPr>
            <a:xfrm>
              <a:off x="4953000" y="16002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TW" dirty="0"/>
                <a:t>6</a:t>
              </a:r>
              <a:endParaRPr kumimoji="1" lang="zh-TW" altLang="en-US" dirty="0"/>
            </a:p>
          </p:txBody>
        </p:sp>
        <p:sp>
          <p:nvSpPr>
            <p:cNvPr id="6" name="橢圓 5"/>
            <p:cNvSpPr/>
            <p:nvPr/>
          </p:nvSpPr>
          <p:spPr>
            <a:xfrm>
              <a:off x="5715000" y="22098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4</a:t>
              </a:r>
              <a:endParaRPr kumimoji="1" lang="zh-TW" altLang="en-US" dirty="0"/>
            </a:p>
          </p:txBody>
        </p:sp>
        <p:sp>
          <p:nvSpPr>
            <p:cNvPr id="7" name="橢圓 6"/>
            <p:cNvSpPr/>
            <p:nvPr/>
          </p:nvSpPr>
          <p:spPr>
            <a:xfrm>
              <a:off x="5715000" y="32004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3</a:t>
              </a:r>
              <a:endParaRPr kumimoji="1" lang="zh-TW" altLang="en-US" dirty="0"/>
            </a:p>
          </p:txBody>
        </p:sp>
        <p:sp>
          <p:nvSpPr>
            <p:cNvPr id="8" name="橢圓 7"/>
            <p:cNvSpPr/>
            <p:nvPr/>
          </p:nvSpPr>
          <p:spPr>
            <a:xfrm>
              <a:off x="7239000" y="22098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5</a:t>
              </a:r>
              <a:endParaRPr kumimoji="1" lang="zh-TW" altLang="en-US" dirty="0"/>
            </a:p>
          </p:txBody>
        </p:sp>
        <p:sp>
          <p:nvSpPr>
            <p:cNvPr id="9" name="橢圓 8"/>
            <p:cNvSpPr/>
            <p:nvPr/>
          </p:nvSpPr>
          <p:spPr>
            <a:xfrm>
              <a:off x="7239000" y="32004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2</a:t>
              </a:r>
              <a:endParaRPr kumimoji="1" lang="zh-TW" altLang="en-US" dirty="0"/>
            </a:p>
          </p:txBody>
        </p:sp>
        <p:sp>
          <p:nvSpPr>
            <p:cNvPr id="10" name="橢圓 9"/>
            <p:cNvSpPr/>
            <p:nvPr/>
          </p:nvSpPr>
          <p:spPr>
            <a:xfrm>
              <a:off x="8382000" y="2743200"/>
              <a:ext cx="381000" cy="381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zh-TW" dirty="0"/>
                <a:t>1</a:t>
              </a:r>
              <a:endParaRPr kumimoji="1" lang="zh-TW" altLang="en-US" dirty="0"/>
            </a:p>
          </p:txBody>
        </p:sp>
        <p:cxnSp>
          <p:nvCxnSpPr>
            <p:cNvPr id="11" name="直線接點 10"/>
            <p:cNvCxnSpPr>
              <a:stCxn id="5" idx="5"/>
              <a:endCxn id="6" idx="1"/>
            </p:cNvCxnSpPr>
            <p:nvPr/>
          </p:nvCxnSpPr>
          <p:spPr>
            <a:xfrm>
              <a:off x="5278204" y="1925404"/>
              <a:ext cx="492592" cy="340192"/>
            </a:xfrm>
            <a:prstGeom prst="line">
              <a:avLst/>
            </a:prstGeom>
          </p:spPr>
          <p:style>
            <a:lnRef idx="2">
              <a:schemeClr val="dk1"/>
            </a:lnRef>
            <a:fillRef idx="1">
              <a:schemeClr val="lt1"/>
            </a:fillRef>
            <a:effectRef idx="0">
              <a:schemeClr val="dk1"/>
            </a:effectRef>
            <a:fontRef idx="minor">
              <a:schemeClr val="dk1"/>
            </a:fontRef>
          </p:style>
        </p:cxnSp>
        <p:cxnSp>
          <p:nvCxnSpPr>
            <p:cNvPr id="12" name="直線接點 11"/>
            <p:cNvCxnSpPr>
              <a:stCxn id="6" idx="6"/>
              <a:endCxn id="8" idx="2"/>
            </p:cNvCxnSpPr>
            <p:nvPr/>
          </p:nvCxnSpPr>
          <p:spPr>
            <a:xfrm>
              <a:off x="6096000" y="2400300"/>
              <a:ext cx="1143000" cy="0"/>
            </a:xfrm>
            <a:prstGeom prst="line">
              <a:avLst/>
            </a:prstGeom>
          </p:spPr>
          <p:style>
            <a:lnRef idx="2">
              <a:schemeClr val="dk1"/>
            </a:lnRef>
            <a:fillRef idx="1">
              <a:schemeClr val="lt1"/>
            </a:fillRef>
            <a:effectRef idx="0">
              <a:schemeClr val="dk1"/>
            </a:effectRef>
            <a:fontRef idx="minor">
              <a:schemeClr val="dk1"/>
            </a:fontRef>
          </p:style>
        </p:cxnSp>
        <p:cxnSp>
          <p:nvCxnSpPr>
            <p:cNvPr id="13" name="直線接點 12"/>
            <p:cNvCxnSpPr>
              <a:stCxn id="8" idx="4"/>
              <a:endCxn id="9" idx="0"/>
            </p:cNvCxnSpPr>
            <p:nvPr/>
          </p:nvCxnSpPr>
          <p:spPr>
            <a:xfrm>
              <a:off x="7429500" y="2590800"/>
              <a:ext cx="0" cy="609600"/>
            </a:xfrm>
            <a:prstGeom prst="line">
              <a:avLst/>
            </a:prstGeom>
          </p:spPr>
          <p:style>
            <a:lnRef idx="2">
              <a:schemeClr val="dk1"/>
            </a:lnRef>
            <a:fillRef idx="1">
              <a:schemeClr val="lt1"/>
            </a:fillRef>
            <a:effectRef idx="0">
              <a:schemeClr val="dk1"/>
            </a:effectRef>
            <a:fontRef idx="minor">
              <a:schemeClr val="dk1"/>
            </a:fontRef>
          </p:style>
        </p:cxnSp>
        <p:cxnSp>
          <p:nvCxnSpPr>
            <p:cNvPr id="14" name="直線接點 13"/>
            <p:cNvCxnSpPr>
              <a:stCxn id="6" idx="4"/>
              <a:endCxn id="7" idx="0"/>
            </p:cNvCxnSpPr>
            <p:nvPr/>
          </p:nvCxnSpPr>
          <p:spPr>
            <a:xfrm>
              <a:off x="5905500" y="2590800"/>
              <a:ext cx="0" cy="609600"/>
            </a:xfrm>
            <a:prstGeom prst="line">
              <a:avLst/>
            </a:prstGeom>
          </p:spPr>
          <p:style>
            <a:lnRef idx="2">
              <a:schemeClr val="dk1"/>
            </a:lnRef>
            <a:fillRef idx="1">
              <a:schemeClr val="lt1"/>
            </a:fillRef>
            <a:effectRef idx="0">
              <a:schemeClr val="dk1"/>
            </a:effectRef>
            <a:fontRef idx="minor">
              <a:schemeClr val="dk1"/>
            </a:fontRef>
          </p:style>
        </p:cxnSp>
        <p:cxnSp>
          <p:nvCxnSpPr>
            <p:cNvPr id="15" name="直線接點 14"/>
            <p:cNvCxnSpPr>
              <a:stCxn id="7" idx="6"/>
              <a:endCxn id="9" idx="2"/>
            </p:cNvCxnSpPr>
            <p:nvPr/>
          </p:nvCxnSpPr>
          <p:spPr>
            <a:xfrm>
              <a:off x="6096000" y="3390900"/>
              <a:ext cx="1143000" cy="0"/>
            </a:xfrm>
            <a:prstGeom prst="line">
              <a:avLst/>
            </a:prstGeom>
          </p:spPr>
          <p:style>
            <a:lnRef idx="2">
              <a:schemeClr val="dk1"/>
            </a:lnRef>
            <a:fillRef idx="1">
              <a:schemeClr val="lt1"/>
            </a:fillRef>
            <a:effectRef idx="0">
              <a:schemeClr val="dk1"/>
            </a:effectRef>
            <a:fontRef idx="minor">
              <a:schemeClr val="dk1"/>
            </a:fontRef>
          </p:style>
        </p:cxnSp>
        <p:cxnSp>
          <p:nvCxnSpPr>
            <p:cNvPr id="16" name="直線接點 15"/>
            <p:cNvCxnSpPr>
              <a:stCxn id="8" idx="6"/>
              <a:endCxn id="10" idx="1"/>
            </p:cNvCxnSpPr>
            <p:nvPr/>
          </p:nvCxnSpPr>
          <p:spPr>
            <a:xfrm>
              <a:off x="7620000" y="2400300"/>
              <a:ext cx="817796" cy="398696"/>
            </a:xfrm>
            <a:prstGeom prst="line">
              <a:avLst/>
            </a:prstGeom>
          </p:spPr>
          <p:style>
            <a:lnRef idx="2">
              <a:schemeClr val="dk1"/>
            </a:lnRef>
            <a:fillRef idx="1">
              <a:schemeClr val="lt1"/>
            </a:fillRef>
            <a:effectRef idx="0">
              <a:schemeClr val="dk1"/>
            </a:effectRef>
            <a:fontRef idx="minor">
              <a:schemeClr val="dk1"/>
            </a:fontRef>
          </p:style>
        </p:cxnSp>
        <p:cxnSp>
          <p:nvCxnSpPr>
            <p:cNvPr id="17" name="直線接點 16"/>
            <p:cNvCxnSpPr>
              <a:stCxn id="9" idx="6"/>
              <a:endCxn id="10" idx="3"/>
            </p:cNvCxnSpPr>
            <p:nvPr/>
          </p:nvCxnSpPr>
          <p:spPr>
            <a:xfrm flipV="1">
              <a:off x="7620000" y="3068404"/>
              <a:ext cx="817796" cy="322496"/>
            </a:xfrm>
            <a:prstGeom prst="line">
              <a:avLst/>
            </a:prstGeom>
          </p:spPr>
          <p:style>
            <a:lnRef idx="2">
              <a:schemeClr val="dk1"/>
            </a:lnRef>
            <a:fillRef idx="1">
              <a:schemeClr val="lt1"/>
            </a:fillRef>
            <a:effectRef idx="0">
              <a:schemeClr val="dk1"/>
            </a:effectRef>
            <a:fontRef idx="minor">
              <a:schemeClr val="dk1"/>
            </a:fontRef>
          </p:style>
        </p:cxnSp>
      </p:grpSp>
      <p:sp>
        <p:nvSpPr>
          <p:cNvPr id="19" name="投影片編號版面配置區 18"/>
          <p:cNvSpPr>
            <a:spLocks noGrp="1"/>
          </p:cNvSpPr>
          <p:nvPr>
            <p:ph type="sldNum" sz="quarter" idx="12"/>
          </p:nvPr>
        </p:nvSpPr>
        <p:spPr/>
        <p:txBody>
          <a:bodyPr/>
          <a:lstStyle/>
          <a:p>
            <a:fld id="{B6F15528-21DE-4FAA-801E-634DDDAF4B2B}" type="slidenum">
              <a:rPr lang="en-US" smtClean="0"/>
              <a:pPr/>
              <a:t>21</a:t>
            </a:fld>
            <a:endParaRPr lang="en-US"/>
          </a:p>
        </p:txBody>
      </p:sp>
    </p:spTree>
    <p:extLst>
      <p:ext uri="{BB962C8B-B14F-4D97-AF65-F5344CB8AC3E}">
        <p14:creationId xmlns:p14="http://schemas.microsoft.com/office/powerpoint/2010/main" val="21713647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err="1"/>
              <a:t>Edsger</a:t>
            </a:r>
            <a:r>
              <a:rPr kumimoji="1" lang="en-US" altLang="zh-TW" dirty="0"/>
              <a:t> </a:t>
            </a:r>
            <a:r>
              <a:rPr kumimoji="1" lang="en-US" altLang="zh-TW" dirty="0" err="1"/>
              <a:t>Wybe</a:t>
            </a:r>
            <a:r>
              <a:rPr kumimoji="1" lang="en-US" altLang="zh-TW" dirty="0"/>
              <a:t> </a:t>
            </a:r>
            <a:r>
              <a:rPr kumimoji="1" lang="en-US" altLang="zh-TW" dirty="0" err="1"/>
              <a:t>Dijkstra</a:t>
            </a:r>
            <a:endParaRPr kumimoji="1" lang="zh-TW" altLang="en-US" dirty="0"/>
          </a:p>
        </p:txBody>
      </p:sp>
      <p:sp>
        <p:nvSpPr>
          <p:cNvPr id="3" name="內容版面配置區 2"/>
          <p:cNvSpPr>
            <a:spLocks noGrp="1"/>
          </p:cNvSpPr>
          <p:nvPr>
            <p:ph idx="1"/>
          </p:nvPr>
        </p:nvSpPr>
        <p:spPr>
          <a:xfrm>
            <a:off x="457200" y="1600200"/>
            <a:ext cx="5715000" cy="4800600"/>
          </a:xfrm>
        </p:spPr>
        <p:txBody>
          <a:bodyPr>
            <a:normAutofit fontScale="92500" lnSpcReduction="10000"/>
          </a:bodyPr>
          <a:lstStyle/>
          <a:p>
            <a:pPr marL="0" indent="0">
              <a:lnSpc>
                <a:spcPct val="95000"/>
              </a:lnSpc>
              <a:spcBef>
                <a:spcPct val="0"/>
              </a:spcBef>
              <a:buFontTx/>
              <a:buNone/>
            </a:pPr>
            <a:r>
              <a:rPr lang="en-US" altLang="zh-TW" dirty="0">
                <a:solidFill>
                  <a:srgbClr val="444444"/>
                </a:solidFill>
                <a:latin typeface="Arial" charset="0"/>
              </a:rPr>
              <a:t>May 11, 1930 – August 6, 2002</a:t>
            </a:r>
            <a:endParaRPr lang="en-US" altLang="zh-TW" dirty="0">
              <a:latin typeface="Century Schoolbook" charset="0"/>
            </a:endParaRPr>
          </a:p>
          <a:p>
            <a:pPr marL="0" indent="0">
              <a:lnSpc>
                <a:spcPct val="95000"/>
              </a:lnSpc>
              <a:spcBef>
                <a:spcPct val="0"/>
              </a:spcBef>
              <a:buFontTx/>
              <a:buNone/>
            </a:pPr>
            <a:r>
              <a:rPr lang="en-US" altLang="zh-TW" dirty="0">
                <a:solidFill>
                  <a:srgbClr val="444444"/>
                </a:solidFill>
                <a:latin typeface="Arial" charset="0"/>
              </a:rPr>
              <a:t> </a:t>
            </a:r>
            <a:endParaRPr lang="en-US" altLang="zh-TW" dirty="0">
              <a:latin typeface="Century Schoolbook" charset="0"/>
            </a:endParaRPr>
          </a:p>
          <a:p>
            <a:pPr>
              <a:lnSpc>
                <a:spcPct val="95000"/>
              </a:lnSpc>
              <a:spcBef>
                <a:spcPct val="0"/>
              </a:spcBef>
              <a:buFontTx/>
              <a:buChar char="-"/>
            </a:pPr>
            <a:r>
              <a:rPr lang="en-US" altLang="zh-TW" dirty="0">
                <a:solidFill>
                  <a:srgbClr val="444444"/>
                </a:solidFill>
                <a:latin typeface="Arial" charset="0"/>
              </a:rPr>
              <a:t>Received the 1972 A. M. Turing Award</a:t>
            </a:r>
          </a:p>
          <a:p>
            <a:pPr>
              <a:lnSpc>
                <a:spcPct val="95000"/>
              </a:lnSpc>
              <a:spcBef>
                <a:spcPct val="0"/>
              </a:spcBef>
              <a:buFontTx/>
              <a:buChar char="-"/>
            </a:pPr>
            <a:endParaRPr lang="en-US" altLang="zh-TW" dirty="0">
              <a:latin typeface="Century Schoolbook" charset="0"/>
            </a:endParaRPr>
          </a:p>
          <a:p>
            <a:pPr marL="0" indent="0">
              <a:lnSpc>
                <a:spcPct val="95000"/>
              </a:lnSpc>
              <a:spcBef>
                <a:spcPct val="0"/>
              </a:spcBef>
              <a:buFontTx/>
              <a:buNone/>
            </a:pPr>
            <a:r>
              <a:rPr lang="en-US" altLang="zh-TW" dirty="0">
                <a:solidFill>
                  <a:srgbClr val="444444"/>
                </a:solidFill>
                <a:latin typeface="Arial" charset="0"/>
              </a:rPr>
              <a:t>- Made a strong case against use of the GOTO statement in programming languages and helped lead to its deprecation.</a:t>
            </a:r>
            <a:endParaRPr lang="en-US" altLang="zh-TW" dirty="0">
              <a:latin typeface="Century Schoolbook" charset="0"/>
            </a:endParaRPr>
          </a:p>
          <a:p>
            <a:pPr marL="0" indent="0">
              <a:lnSpc>
                <a:spcPct val="95000"/>
              </a:lnSpc>
              <a:spcBef>
                <a:spcPct val="0"/>
              </a:spcBef>
              <a:buFontTx/>
              <a:buNone/>
            </a:pPr>
            <a:r>
              <a:rPr lang="en-US" altLang="zh-TW" dirty="0">
                <a:solidFill>
                  <a:srgbClr val="444444"/>
                </a:solidFill>
                <a:latin typeface="Arial" charset="0"/>
              </a:rPr>
              <a:t> </a:t>
            </a:r>
            <a:endParaRPr lang="en-US" altLang="zh-TW" dirty="0">
              <a:latin typeface="Century Schoolbook" charset="0"/>
            </a:endParaRPr>
          </a:p>
          <a:p>
            <a:pPr>
              <a:lnSpc>
                <a:spcPct val="95000"/>
              </a:lnSpc>
              <a:spcBef>
                <a:spcPct val="0"/>
              </a:spcBef>
              <a:buFontTx/>
              <a:buChar char="-"/>
            </a:pPr>
            <a:r>
              <a:rPr lang="en-US" altLang="zh-TW" dirty="0">
                <a:solidFill>
                  <a:srgbClr val="444444"/>
                </a:solidFill>
                <a:latin typeface="Arial" charset="0"/>
              </a:rPr>
              <a:t>Known for his many essays on programming</a:t>
            </a:r>
          </a:p>
          <a:p>
            <a:pPr marL="0" indent="0">
              <a:lnSpc>
                <a:spcPct val="95000"/>
              </a:lnSpc>
              <a:spcBef>
                <a:spcPct val="0"/>
              </a:spcBef>
              <a:buNone/>
            </a:pPr>
            <a:endParaRPr kumimoji="1" lang="zh-TW" altLang="en-US" dirty="0"/>
          </a:p>
        </p:txBody>
      </p:sp>
      <p:pic>
        <p:nvPicPr>
          <p:cNvPr id="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7805" y="1981200"/>
            <a:ext cx="2859087" cy="38115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文字方塊 4"/>
          <p:cNvSpPr txBox="1"/>
          <p:nvPr/>
        </p:nvSpPr>
        <p:spPr>
          <a:xfrm>
            <a:off x="5334000" y="6324600"/>
            <a:ext cx="4038600" cy="923330"/>
          </a:xfrm>
          <a:prstGeom prst="rect">
            <a:avLst/>
          </a:prstGeom>
          <a:noFill/>
        </p:spPr>
        <p:txBody>
          <a:bodyPr wrap="square" rtlCol="0">
            <a:spAutoFit/>
          </a:bodyPr>
          <a:lstStyle/>
          <a:p>
            <a:r>
              <a:rPr lang="en-US" altLang="zh-TW" dirty="0">
                <a:solidFill>
                  <a:srgbClr val="444444"/>
                </a:solidFill>
                <a:latin typeface="Arial" charset="0"/>
              </a:rPr>
              <a:t>Source: http://</a:t>
            </a:r>
            <a:r>
              <a:rPr lang="en-US" altLang="zh-TW" dirty="0" err="1">
                <a:solidFill>
                  <a:srgbClr val="444444"/>
                </a:solidFill>
                <a:latin typeface="Arial" charset="0"/>
              </a:rPr>
              <a:t>www.cs.utexas.edu</a:t>
            </a:r>
            <a:r>
              <a:rPr lang="en-US" altLang="zh-TW" dirty="0">
                <a:solidFill>
                  <a:srgbClr val="444444"/>
                </a:solidFill>
                <a:latin typeface="Arial" charset="0"/>
              </a:rPr>
              <a:t>/~EWD/ </a:t>
            </a:r>
          </a:p>
          <a:p>
            <a:endParaRPr kumimoji="1" lang="zh-TW" altLang="en-US" dirty="0"/>
          </a:p>
        </p:txBody>
      </p:sp>
      <p:sp>
        <p:nvSpPr>
          <p:cNvPr id="7" name="投影片編號版面配置區 6"/>
          <p:cNvSpPr>
            <a:spLocks noGrp="1"/>
          </p:cNvSpPr>
          <p:nvPr>
            <p:ph type="sldNum" sz="quarter" idx="12"/>
          </p:nvPr>
        </p:nvSpPr>
        <p:spPr/>
        <p:txBody>
          <a:bodyPr/>
          <a:lstStyle/>
          <a:p>
            <a:fld id="{B6F15528-21DE-4FAA-801E-634DDDAF4B2B}" type="slidenum">
              <a:rPr lang="en-US" smtClean="0"/>
              <a:pPr/>
              <a:t>22</a:t>
            </a:fld>
            <a:endParaRPr lang="en-US"/>
          </a:p>
        </p:txBody>
      </p:sp>
    </p:spTree>
    <p:extLst>
      <p:ext uri="{BB962C8B-B14F-4D97-AF65-F5344CB8AC3E}">
        <p14:creationId xmlns:p14="http://schemas.microsoft.com/office/powerpoint/2010/main" val="1878161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1"/>
          <p:cNvSpPr>
            <a:spLocks noGrp="1" noChangeArrowheads="1"/>
          </p:cNvSpPr>
          <p:nvPr>
            <p:ph type="title"/>
          </p:nvPr>
        </p:nvSpPr>
        <p:spPr>
          <a:xfrm>
            <a:off x="445770" y="260648"/>
            <a:ext cx="8698230" cy="822960"/>
          </a:xfrm>
        </p:spPr>
        <p:txBody>
          <a:bodyPr lIns="0" tIns="0" rIns="0" bIns="0" anchor="t"/>
          <a:lstStyle/>
          <a:p>
            <a:pPr>
              <a:lnSpc>
                <a:spcPct val="95000"/>
              </a:lnSpc>
              <a:defRPr/>
            </a:pPr>
            <a:r>
              <a:rPr lang="en-US" sz="3900" b="1" dirty="0" err="1">
                <a:latin typeface="Arial" charset="0"/>
              </a:rPr>
              <a:t>Dijkstra's</a:t>
            </a:r>
            <a:r>
              <a:rPr lang="en-US" sz="3900" b="1" dirty="0">
                <a:latin typeface="Arial" charset="0"/>
              </a:rPr>
              <a:t> algorithm </a:t>
            </a:r>
          </a:p>
        </p:txBody>
      </p:sp>
      <p:sp>
        <p:nvSpPr>
          <p:cNvPr id="12291" name="Rectangle 2"/>
          <p:cNvSpPr>
            <a:spLocks noGrp="1" noChangeArrowheads="1"/>
          </p:cNvSpPr>
          <p:nvPr>
            <p:ph sz="quarter" idx="1"/>
          </p:nvPr>
        </p:nvSpPr>
        <p:spPr>
          <a:xfrm>
            <a:off x="395536" y="1124744"/>
            <a:ext cx="8398193" cy="4939189"/>
          </a:xfrm>
        </p:spPr>
        <p:txBody>
          <a:bodyPr lIns="0" tIns="0" rIns="0" bIns="0">
            <a:normAutofit fontScale="92500" lnSpcReduction="20000"/>
          </a:bodyPr>
          <a:lstStyle/>
          <a:p>
            <a:pPr marL="0" indent="0">
              <a:lnSpc>
                <a:spcPct val="95000"/>
              </a:lnSpc>
              <a:spcBef>
                <a:spcPct val="0"/>
              </a:spcBef>
              <a:buNone/>
            </a:pPr>
            <a:r>
              <a:rPr lang="en-US" altLang="zh-TW" b="1" u="sng" dirty="0" err="1">
                <a:solidFill>
                  <a:srgbClr val="444444"/>
                </a:solidFill>
                <a:latin typeface="Arial" charset="0"/>
              </a:rPr>
              <a:t>Dijkstra's</a:t>
            </a:r>
            <a:r>
              <a:rPr lang="en-US" altLang="zh-TW" b="1" u="sng" dirty="0">
                <a:solidFill>
                  <a:srgbClr val="444444"/>
                </a:solidFill>
                <a:latin typeface="Arial" charset="0"/>
              </a:rPr>
              <a:t> algorithm</a:t>
            </a:r>
            <a:r>
              <a:rPr lang="en-US" altLang="zh-TW" b="1" dirty="0">
                <a:solidFill>
                  <a:srgbClr val="444444"/>
                </a:solidFill>
                <a:latin typeface="Arial" charset="0"/>
              </a:rPr>
              <a:t> </a:t>
            </a:r>
            <a:r>
              <a:rPr lang="en-US" altLang="zh-TW" dirty="0">
                <a:solidFill>
                  <a:srgbClr val="444444"/>
                </a:solidFill>
                <a:latin typeface="Arial" charset="0"/>
              </a:rPr>
              <a:t>-</a:t>
            </a:r>
            <a:r>
              <a:rPr lang="en-US" altLang="zh-TW" b="1" dirty="0">
                <a:solidFill>
                  <a:srgbClr val="444444"/>
                </a:solidFill>
                <a:latin typeface="Arial" charset="0"/>
              </a:rPr>
              <a:t> </a:t>
            </a:r>
            <a:r>
              <a:rPr lang="en-US" altLang="zh-TW" dirty="0">
                <a:solidFill>
                  <a:srgbClr val="444444"/>
                </a:solidFill>
                <a:latin typeface="Arial" charset="0"/>
              </a:rPr>
              <a:t>is a solution to the single-source shortest path problem in graph theory. </a:t>
            </a:r>
            <a:endParaRPr lang="en-US" altLang="zh-TW" dirty="0">
              <a:latin typeface="Century Schoolbook" charset="0"/>
            </a:endParaRPr>
          </a:p>
          <a:p>
            <a:pPr marL="0" indent="0">
              <a:lnSpc>
                <a:spcPct val="95000"/>
              </a:lnSpc>
              <a:spcBef>
                <a:spcPct val="0"/>
              </a:spcBef>
              <a:buNone/>
            </a:pPr>
            <a:r>
              <a:rPr lang="en-US" altLang="zh-TW" dirty="0">
                <a:solidFill>
                  <a:srgbClr val="444444"/>
                </a:solidFill>
                <a:latin typeface="Arial" charset="0"/>
              </a:rPr>
              <a:t> </a:t>
            </a:r>
            <a:endParaRPr lang="en-US" altLang="zh-TW" dirty="0">
              <a:latin typeface="Century Schoolbook" charset="0"/>
            </a:endParaRPr>
          </a:p>
          <a:p>
            <a:pPr marL="0" indent="0">
              <a:lnSpc>
                <a:spcPct val="95000"/>
              </a:lnSpc>
              <a:spcBef>
                <a:spcPct val="0"/>
              </a:spcBef>
              <a:buNone/>
            </a:pPr>
            <a:r>
              <a:rPr lang="en-US" altLang="zh-TW" dirty="0">
                <a:solidFill>
                  <a:srgbClr val="444444"/>
                </a:solidFill>
                <a:latin typeface="Arial" charset="0"/>
              </a:rPr>
              <a:t>Works on both directed and undirected graphs. However, all edges must have nonnegative weights.</a:t>
            </a:r>
          </a:p>
          <a:p>
            <a:pPr marL="0" indent="0">
              <a:lnSpc>
                <a:spcPct val="95000"/>
              </a:lnSpc>
              <a:spcBef>
                <a:spcPct val="0"/>
              </a:spcBef>
              <a:buNone/>
            </a:pPr>
            <a:endParaRPr lang="en-US" altLang="zh-TW" dirty="0">
              <a:solidFill>
                <a:srgbClr val="444444"/>
              </a:solidFill>
              <a:latin typeface="Arial" charset="0"/>
            </a:endParaRPr>
          </a:p>
          <a:p>
            <a:pPr marL="0" indent="0">
              <a:lnSpc>
                <a:spcPct val="95000"/>
              </a:lnSpc>
              <a:spcBef>
                <a:spcPct val="0"/>
              </a:spcBef>
              <a:buNone/>
            </a:pPr>
            <a:r>
              <a:rPr lang="en-US" altLang="zh-TW" dirty="0">
                <a:solidFill>
                  <a:srgbClr val="990000"/>
                </a:solidFill>
                <a:latin typeface="Arial" charset="0"/>
              </a:rPr>
              <a:t>Approach:</a:t>
            </a:r>
            <a:r>
              <a:rPr lang="en-US" altLang="zh-TW" dirty="0">
                <a:solidFill>
                  <a:srgbClr val="444444"/>
                </a:solidFill>
                <a:latin typeface="Arial" charset="0"/>
              </a:rPr>
              <a:t> Greedy</a:t>
            </a:r>
          </a:p>
          <a:p>
            <a:pPr marL="0" indent="0">
              <a:lnSpc>
                <a:spcPct val="95000"/>
              </a:lnSpc>
              <a:spcBef>
                <a:spcPct val="0"/>
              </a:spcBef>
              <a:buNone/>
            </a:pPr>
            <a:endParaRPr lang="en-US" altLang="zh-TW" dirty="0">
              <a:solidFill>
                <a:srgbClr val="444444"/>
              </a:solidFill>
              <a:latin typeface="Arial" charset="0"/>
            </a:endParaRPr>
          </a:p>
          <a:p>
            <a:pPr marL="0" indent="0">
              <a:lnSpc>
                <a:spcPct val="95000"/>
              </a:lnSpc>
              <a:spcBef>
                <a:spcPct val="0"/>
              </a:spcBef>
              <a:buNone/>
            </a:pPr>
            <a:r>
              <a:rPr lang="en-US" altLang="zh-TW" dirty="0">
                <a:solidFill>
                  <a:srgbClr val="990000"/>
                </a:solidFill>
                <a:latin typeface="Arial" charset="0"/>
              </a:rPr>
              <a:t>Input:</a:t>
            </a:r>
            <a:r>
              <a:rPr lang="en-US" altLang="zh-TW" dirty="0">
                <a:solidFill>
                  <a:srgbClr val="444444"/>
                </a:solidFill>
                <a:latin typeface="Arial" charset="0"/>
              </a:rPr>
              <a:t> Weighted graph G={E,V} and source vertex </a:t>
            </a:r>
            <a:r>
              <a:rPr lang="en-US" altLang="zh-TW" i="1" dirty="0" err="1">
                <a:solidFill>
                  <a:srgbClr val="444444"/>
                </a:solidFill>
                <a:latin typeface="Arial" charset="0"/>
              </a:rPr>
              <a:t>v</a:t>
            </a:r>
            <a:r>
              <a:rPr lang="en-US" altLang="zh-TW" dirty="0" err="1">
                <a:latin typeface="Constantia" charset="0"/>
              </a:rPr>
              <a:t>∈</a:t>
            </a:r>
            <a:r>
              <a:rPr lang="en-US" altLang="zh-TW" dirty="0" err="1">
                <a:solidFill>
                  <a:srgbClr val="444444"/>
                </a:solidFill>
                <a:latin typeface="Arial" charset="0"/>
              </a:rPr>
              <a:t>V</a:t>
            </a:r>
            <a:r>
              <a:rPr lang="en-US" altLang="zh-TW" dirty="0">
                <a:solidFill>
                  <a:srgbClr val="444444"/>
                </a:solidFill>
                <a:latin typeface="Arial" charset="0"/>
              </a:rPr>
              <a:t>, such that all edge weights are nonnegative</a:t>
            </a:r>
            <a:endParaRPr lang="en-US" altLang="zh-TW" dirty="0">
              <a:latin typeface="Century Schoolbook" charset="0"/>
            </a:endParaRPr>
          </a:p>
          <a:p>
            <a:pPr marL="0" indent="0">
              <a:lnSpc>
                <a:spcPct val="95000"/>
              </a:lnSpc>
              <a:spcBef>
                <a:spcPct val="0"/>
              </a:spcBef>
              <a:buNone/>
            </a:pPr>
            <a:r>
              <a:rPr lang="en-US" altLang="zh-TW" dirty="0">
                <a:solidFill>
                  <a:srgbClr val="444444"/>
                </a:solidFill>
                <a:latin typeface="Arial" charset="0"/>
              </a:rPr>
              <a:t> </a:t>
            </a:r>
            <a:endParaRPr lang="en-US" altLang="zh-TW" dirty="0">
              <a:latin typeface="Century Schoolbook" charset="0"/>
            </a:endParaRPr>
          </a:p>
          <a:p>
            <a:pPr marL="0" indent="0">
              <a:lnSpc>
                <a:spcPct val="95000"/>
              </a:lnSpc>
              <a:spcBef>
                <a:spcPct val="0"/>
              </a:spcBef>
              <a:buNone/>
            </a:pPr>
            <a:r>
              <a:rPr lang="en-US" altLang="zh-TW" dirty="0">
                <a:solidFill>
                  <a:srgbClr val="990000"/>
                </a:solidFill>
                <a:latin typeface="Arial" charset="0"/>
              </a:rPr>
              <a:t>Output:</a:t>
            </a:r>
            <a:r>
              <a:rPr lang="en-US" altLang="zh-TW" dirty="0">
                <a:solidFill>
                  <a:srgbClr val="444444"/>
                </a:solidFill>
                <a:latin typeface="Arial" charset="0"/>
              </a:rPr>
              <a:t> Lengths of shortest paths (or the shortest paths themselves) from a given source vertex</a:t>
            </a:r>
            <a:r>
              <a:rPr lang="en-US" altLang="zh-TW" i="1" dirty="0">
                <a:solidFill>
                  <a:srgbClr val="444444"/>
                </a:solidFill>
                <a:latin typeface="Arial" charset="0"/>
              </a:rPr>
              <a:t> </a:t>
            </a:r>
            <a:r>
              <a:rPr lang="en-US" altLang="zh-TW" i="1" dirty="0" err="1">
                <a:solidFill>
                  <a:srgbClr val="444444"/>
                </a:solidFill>
                <a:latin typeface="Arial" charset="0"/>
              </a:rPr>
              <a:t>v</a:t>
            </a:r>
            <a:r>
              <a:rPr lang="en-US" altLang="zh-TW" dirty="0" err="1">
                <a:latin typeface="Constantia" charset="0"/>
              </a:rPr>
              <a:t>∈</a:t>
            </a:r>
            <a:r>
              <a:rPr lang="en-US" altLang="zh-TW" dirty="0" err="1">
                <a:solidFill>
                  <a:srgbClr val="444444"/>
                </a:solidFill>
                <a:latin typeface="Arial" charset="0"/>
              </a:rPr>
              <a:t>V</a:t>
            </a:r>
            <a:r>
              <a:rPr lang="en-US" altLang="zh-TW" dirty="0">
                <a:solidFill>
                  <a:srgbClr val="444444"/>
                </a:solidFill>
                <a:latin typeface="Arial" charset="0"/>
              </a:rPr>
              <a:t>  to all other vertices</a:t>
            </a:r>
            <a:endParaRPr lang="en-US" altLang="zh-TW" dirty="0">
              <a:latin typeface="Century Schoolbook" charset="0"/>
            </a:endParaRPr>
          </a:p>
          <a:p>
            <a:pPr marL="0" indent="0">
              <a:lnSpc>
                <a:spcPct val="95000"/>
              </a:lnSpc>
              <a:spcBef>
                <a:spcPct val="0"/>
              </a:spcBef>
              <a:buNone/>
            </a:pPr>
            <a:endParaRPr lang="en-US" altLang="zh-TW" b="1" dirty="0">
              <a:solidFill>
                <a:srgbClr val="444444"/>
              </a:solidFill>
              <a:latin typeface="Arial" charset="0"/>
            </a:endParaRPr>
          </a:p>
          <a:p>
            <a:pPr marL="0" indent="0">
              <a:lnSpc>
                <a:spcPct val="95000"/>
              </a:lnSpc>
              <a:spcBef>
                <a:spcPct val="0"/>
              </a:spcBef>
              <a:buNone/>
            </a:pPr>
            <a:endParaRPr lang="zh-TW" altLang="en-US" b="1" u="sng" dirty="0">
              <a:solidFill>
                <a:srgbClr val="444444"/>
              </a:solidFill>
              <a:latin typeface="Arial" charset="0"/>
            </a:endParaRPr>
          </a:p>
        </p:txBody>
      </p:sp>
      <p:sp>
        <p:nvSpPr>
          <p:cNvPr id="3" name="投影片編號版面配置區 2"/>
          <p:cNvSpPr>
            <a:spLocks noGrp="1"/>
          </p:cNvSpPr>
          <p:nvPr>
            <p:ph type="sldNum" sz="quarter" idx="12"/>
          </p:nvPr>
        </p:nvSpPr>
        <p:spPr/>
        <p:txBody>
          <a:bodyPr/>
          <a:lstStyle/>
          <a:p>
            <a:fld id="{B6F15528-21DE-4FAA-801E-634DDDAF4B2B}" type="slidenum">
              <a:rPr lang="en-US" smtClean="0"/>
              <a:pPr/>
              <a:t>23</a:t>
            </a:fld>
            <a:endParaRPr lang="en-US"/>
          </a:p>
        </p:txBody>
      </p:sp>
    </p:spTree>
    <p:extLst>
      <p:ext uri="{BB962C8B-B14F-4D97-AF65-F5344CB8AC3E}">
        <p14:creationId xmlns:p14="http://schemas.microsoft.com/office/powerpoint/2010/main" val="36479451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1"/>
          <p:cNvSpPr>
            <a:spLocks noGrp="1" noChangeArrowheads="1"/>
          </p:cNvSpPr>
          <p:nvPr>
            <p:ph type="title"/>
          </p:nvPr>
        </p:nvSpPr>
        <p:spPr>
          <a:xfrm>
            <a:off x="457638" y="260648"/>
            <a:ext cx="8698230" cy="822960"/>
          </a:xfrm>
        </p:spPr>
        <p:txBody>
          <a:bodyPr lIns="0" tIns="0" rIns="0" bIns="0" anchor="t"/>
          <a:lstStyle/>
          <a:p>
            <a:pPr>
              <a:lnSpc>
                <a:spcPct val="95000"/>
              </a:lnSpc>
              <a:defRPr/>
            </a:pPr>
            <a:r>
              <a:rPr lang="en-US" sz="3900" b="1" dirty="0" err="1">
                <a:solidFill>
                  <a:srgbClr val="000000"/>
                </a:solidFill>
                <a:latin typeface="Arial" charset="0"/>
              </a:rPr>
              <a:t>Dijkstra's</a:t>
            </a:r>
            <a:r>
              <a:rPr lang="en-US" sz="3900" b="1" dirty="0">
                <a:solidFill>
                  <a:srgbClr val="000000"/>
                </a:solidFill>
                <a:latin typeface="Arial" charset="0"/>
              </a:rPr>
              <a:t> algorithm - </a:t>
            </a:r>
            <a:r>
              <a:rPr lang="en-US" sz="3900" b="1" dirty="0" err="1">
                <a:solidFill>
                  <a:srgbClr val="000000"/>
                </a:solidFill>
                <a:latin typeface="Arial" charset="0"/>
              </a:rPr>
              <a:t>Pseudocode</a:t>
            </a:r>
            <a:endParaRPr lang="en-US" sz="3900" b="1" dirty="0">
              <a:solidFill>
                <a:srgbClr val="000000"/>
              </a:solidFill>
              <a:latin typeface="Arial" charset="0"/>
            </a:endParaRPr>
          </a:p>
        </p:txBody>
      </p:sp>
      <p:sp>
        <p:nvSpPr>
          <p:cNvPr id="13315" name="Text Box 4"/>
          <p:cNvSpPr txBox="1">
            <a:spLocks noChangeArrowheads="1"/>
          </p:cNvSpPr>
          <p:nvPr/>
        </p:nvSpPr>
        <p:spPr bwMode="auto">
          <a:xfrm>
            <a:off x="381000" y="1321032"/>
            <a:ext cx="8534400" cy="55422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eaLnBrk="1" hangingPunct="1">
              <a:lnSpc>
                <a:spcPct val="95000"/>
              </a:lnSpc>
            </a:pPr>
            <a:r>
              <a:rPr lang="en-US" altLang="zh-TW" sz="2100" dirty="0" err="1">
                <a:solidFill>
                  <a:srgbClr val="674EA7"/>
                </a:solidFill>
                <a:latin typeface="Constantia" charset="0"/>
              </a:rPr>
              <a:t>dist</a:t>
            </a:r>
            <a:r>
              <a:rPr lang="en-US" altLang="zh-TW" sz="2100" dirty="0">
                <a:solidFill>
                  <a:srgbClr val="674EA7"/>
                </a:solidFill>
                <a:latin typeface="Constantia" charset="0"/>
              </a:rPr>
              <a:t>[s] ←0        			</a:t>
            </a:r>
            <a:r>
              <a:rPr lang="en-US" altLang="zh-TW" sz="2100" dirty="0">
                <a:solidFill>
                  <a:srgbClr val="C00000"/>
                </a:solidFill>
                <a:latin typeface="Constantia" charset="0"/>
              </a:rPr>
              <a:t>(distance to source vertex is zero)</a:t>
            </a:r>
            <a:br>
              <a:rPr lang="en-US" altLang="zh-TW" sz="2100" dirty="0">
                <a:solidFill>
                  <a:srgbClr val="444444"/>
                </a:solidFill>
                <a:latin typeface="Constantia" charset="0"/>
              </a:rPr>
            </a:br>
            <a:r>
              <a:rPr lang="en-US" altLang="zh-TW" sz="2100" dirty="0">
                <a:solidFill>
                  <a:srgbClr val="444444"/>
                </a:solidFill>
                <a:latin typeface="Constantia" charset="0"/>
              </a:rPr>
              <a:t>for  all </a:t>
            </a:r>
            <a:r>
              <a:rPr lang="en-US" altLang="zh-TW" sz="2100" dirty="0">
                <a:solidFill>
                  <a:srgbClr val="674EA7"/>
                </a:solidFill>
                <a:latin typeface="Constantia" charset="0"/>
              </a:rPr>
              <a:t>v ∈ V–{s}</a:t>
            </a:r>
            <a:br>
              <a:rPr lang="en-US" altLang="zh-TW" sz="2100" dirty="0">
                <a:solidFill>
                  <a:srgbClr val="444444"/>
                </a:solidFill>
                <a:latin typeface="Constantia" charset="0"/>
              </a:rPr>
            </a:br>
            <a:r>
              <a:rPr lang="en-US" altLang="zh-TW" sz="2100" dirty="0">
                <a:solidFill>
                  <a:srgbClr val="444444"/>
                </a:solidFill>
                <a:latin typeface="Constantia" charset="0"/>
              </a:rPr>
              <a:t>        do  </a:t>
            </a:r>
            <a:r>
              <a:rPr lang="en-US" altLang="zh-TW" sz="2100" dirty="0" err="1">
                <a:solidFill>
                  <a:srgbClr val="674EA7"/>
                </a:solidFill>
                <a:latin typeface="Constantia" charset="0"/>
              </a:rPr>
              <a:t>dist</a:t>
            </a:r>
            <a:r>
              <a:rPr lang="en-US" altLang="zh-TW" sz="2100" dirty="0">
                <a:solidFill>
                  <a:srgbClr val="674EA7"/>
                </a:solidFill>
                <a:latin typeface="Constantia" charset="0"/>
              </a:rPr>
              <a:t>[v] ←∞ 		</a:t>
            </a:r>
            <a:r>
              <a:rPr lang="en-US" altLang="zh-TW" sz="2100" dirty="0">
                <a:solidFill>
                  <a:srgbClr val="C00000"/>
                </a:solidFill>
                <a:latin typeface="Constantia" charset="0"/>
              </a:rPr>
              <a:t>(set all other distances to infinity) </a:t>
            </a:r>
            <a:br>
              <a:rPr lang="en-US" altLang="zh-TW" sz="2100" dirty="0">
                <a:solidFill>
                  <a:srgbClr val="444444"/>
                </a:solidFill>
                <a:latin typeface="Constantia" charset="0"/>
              </a:rPr>
            </a:br>
            <a:r>
              <a:rPr lang="en-US" altLang="zh-TW" sz="2100" dirty="0">
                <a:solidFill>
                  <a:srgbClr val="674EA7"/>
                </a:solidFill>
                <a:latin typeface="Constantia" charset="0"/>
              </a:rPr>
              <a:t>S←∅ 			</a:t>
            </a:r>
            <a:r>
              <a:rPr lang="en-US" altLang="zh-TW" sz="2100" dirty="0">
                <a:solidFill>
                  <a:srgbClr val="C00000"/>
                </a:solidFill>
                <a:latin typeface="Constantia" charset="0"/>
              </a:rPr>
              <a:t>(S, the set of visited vertices is initially empty) </a:t>
            </a:r>
            <a:br>
              <a:rPr lang="en-US" altLang="zh-TW" sz="2100" dirty="0">
                <a:solidFill>
                  <a:srgbClr val="444444"/>
                </a:solidFill>
                <a:latin typeface="Constantia" charset="0"/>
              </a:rPr>
            </a:br>
            <a:r>
              <a:rPr lang="en-US" altLang="zh-TW" sz="2100" dirty="0">
                <a:solidFill>
                  <a:srgbClr val="674EA7"/>
                </a:solidFill>
                <a:latin typeface="Constantia" charset="0"/>
              </a:rPr>
              <a:t>Q←V </a:t>
            </a:r>
            <a:r>
              <a:rPr lang="en-US" altLang="zh-TW" sz="2100" dirty="0">
                <a:solidFill>
                  <a:srgbClr val="C00000"/>
                </a:solidFill>
                <a:latin typeface="Constantia" charset="0"/>
              </a:rPr>
              <a:t> 			(Q, the queue initially contains all vertices) </a:t>
            </a:r>
            <a:r>
              <a:rPr lang="en-US" altLang="zh-TW" sz="2100" dirty="0">
                <a:solidFill>
                  <a:srgbClr val="674EA7"/>
                </a:solidFill>
                <a:latin typeface="Constantia" charset="0"/>
              </a:rPr>
              <a:t>              </a:t>
            </a:r>
            <a:br>
              <a:rPr lang="en-US" altLang="zh-TW" sz="2100" dirty="0">
                <a:solidFill>
                  <a:srgbClr val="444444"/>
                </a:solidFill>
                <a:latin typeface="Constantia" charset="0"/>
              </a:rPr>
            </a:br>
            <a:r>
              <a:rPr lang="en-US" altLang="zh-TW" sz="2100" dirty="0">
                <a:solidFill>
                  <a:srgbClr val="444444"/>
                </a:solidFill>
                <a:latin typeface="Constantia" charset="0"/>
              </a:rPr>
              <a:t>while </a:t>
            </a:r>
            <a:r>
              <a:rPr lang="en-US" altLang="zh-TW" sz="2100" dirty="0">
                <a:solidFill>
                  <a:srgbClr val="674EA7"/>
                </a:solidFill>
                <a:latin typeface="Constantia" charset="0"/>
              </a:rPr>
              <a:t>Q ≠∅ 			</a:t>
            </a:r>
            <a:r>
              <a:rPr lang="en-US" altLang="zh-TW" sz="2100" dirty="0">
                <a:solidFill>
                  <a:srgbClr val="C00000"/>
                </a:solidFill>
                <a:latin typeface="Constantia" charset="0"/>
              </a:rPr>
              <a:t>(while the queue is not empty) </a:t>
            </a:r>
            <a:br>
              <a:rPr lang="en-US" altLang="zh-TW" sz="2100" dirty="0">
                <a:solidFill>
                  <a:srgbClr val="444444"/>
                </a:solidFill>
                <a:latin typeface="Constantia" charset="0"/>
              </a:rPr>
            </a:br>
            <a:r>
              <a:rPr lang="en-US" altLang="zh-TW" sz="2100" dirty="0">
                <a:solidFill>
                  <a:srgbClr val="444444"/>
                </a:solidFill>
                <a:latin typeface="Constantia" charset="0"/>
              </a:rPr>
              <a:t>do  </a:t>
            </a:r>
            <a:r>
              <a:rPr lang="en-US" altLang="zh-TW" sz="2100" dirty="0">
                <a:solidFill>
                  <a:srgbClr val="674EA7"/>
                </a:solidFill>
                <a:latin typeface="Constantia" charset="0"/>
              </a:rPr>
              <a:t> u ← </a:t>
            </a:r>
            <a:r>
              <a:rPr lang="en-US" altLang="zh-TW" sz="2100" dirty="0" err="1">
                <a:solidFill>
                  <a:srgbClr val="444444"/>
                </a:solidFill>
                <a:latin typeface="Constantia" charset="0"/>
              </a:rPr>
              <a:t>mindistance</a:t>
            </a:r>
            <a:r>
              <a:rPr lang="en-US" altLang="zh-TW" sz="2100" dirty="0">
                <a:solidFill>
                  <a:srgbClr val="674EA7"/>
                </a:solidFill>
                <a:latin typeface="Constantia" charset="0"/>
              </a:rPr>
              <a:t>(</a:t>
            </a:r>
            <a:r>
              <a:rPr lang="en-US" altLang="zh-TW" sz="2100" dirty="0" err="1">
                <a:solidFill>
                  <a:srgbClr val="674EA7"/>
                </a:solidFill>
                <a:latin typeface="Constantia" charset="0"/>
              </a:rPr>
              <a:t>Q,dist</a:t>
            </a:r>
            <a:r>
              <a:rPr lang="en-US" altLang="zh-TW" sz="2100" dirty="0">
                <a:solidFill>
                  <a:srgbClr val="674EA7"/>
                </a:solidFill>
                <a:latin typeface="Constantia" charset="0"/>
              </a:rPr>
              <a:t>) </a:t>
            </a:r>
          </a:p>
          <a:p>
            <a:pPr eaLnBrk="1" hangingPunct="1">
              <a:lnSpc>
                <a:spcPct val="95000"/>
              </a:lnSpc>
            </a:pPr>
            <a:r>
              <a:rPr lang="en-US" altLang="zh-TW" sz="2100" dirty="0">
                <a:solidFill>
                  <a:srgbClr val="674EA7"/>
                </a:solidFill>
                <a:latin typeface="Constantia" charset="0"/>
              </a:rPr>
              <a:t>			 </a:t>
            </a:r>
            <a:r>
              <a:rPr lang="en-US" altLang="zh-TW" sz="2100" dirty="0">
                <a:solidFill>
                  <a:srgbClr val="C00000"/>
                </a:solidFill>
                <a:latin typeface="Constantia" charset="0"/>
              </a:rPr>
              <a:t>(select the element of Q with the min. distance) </a:t>
            </a:r>
            <a:br>
              <a:rPr lang="en-US" altLang="zh-TW" sz="2100" dirty="0">
                <a:solidFill>
                  <a:srgbClr val="444444"/>
                </a:solidFill>
                <a:latin typeface="Constantia" charset="0"/>
              </a:rPr>
            </a:br>
            <a:r>
              <a:rPr lang="en-US" altLang="zh-TW" sz="2100" dirty="0">
                <a:solidFill>
                  <a:srgbClr val="444444"/>
                </a:solidFill>
                <a:latin typeface="Constantia" charset="0"/>
              </a:rPr>
              <a:t>    </a:t>
            </a:r>
            <a:r>
              <a:rPr lang="en-US" altLang="zh-TW" sz="2100" dirty="0">
                <a:solidFill>
                  <a:srgbClr val="674EA7"/>
                </a:solidFill>
                <a:latin typeface="Constantia" charset="0"/>
              </a:rPr>
              <a:t>  S←S∪{u} 			</a:t>
            </a:r>
            <a:r>
              <a:rPr lang="en-US" altLang="zh-TW" sz="2100" dirty="0">
                <a:solidFill>
                  <a:srgbClr val="C00000"/>
                </a:solidFill>
                <a:latin typeface="Constantia" charset="0"/>
              </a:rPr>
              <a:t>(add u to list of visited vertices)</a:t>
            </a:r>
          </a:p>
          <a:p>
            <a:pPr eaLnBrk="1" hangingPunct="1">
              <a:lnSpc>
                <a:spcPct val="95000"/>
              </a:lnSpc>
            </a:pPr>
            <a:r>
              <a:rPr lang="en-US" altLang="zh-TW" sz="2100" dirty="0">
                <a:solidFill>
                  <a:srgbClr val="C00000"/>
                </a:solidFill>
                <a:latin typeface="Constantia" charset="0"/>
              </a:rPr>
              <a:t>      </a:t>
            </a:r>
            <a:r>
              <a:rPr lang="en-US" altLang="zh-TW" sz="2100" dirty="0">
                <a:solidFill>
                  <a:srgbClr val="674EA7"/>
                </a:solidFill>
                <a:latin typeface="Constantia" charset="0"/>
              </a:rPr>
              <a:t>Q←Q - {u}</a:t>
            </a:r>
            <a:br>
              <a:rPr lang="en-US" altLang="zh-TW" sz="2100" dirty="0">
                <a:solidFill>
                  <a:srgbClr val="444444"/>
                </a:solidFill>
                <a:latin typeface="Constantia" charset="0"/>
              </a:rPr>
            </a:br>
            <a:r>
              <a:rPr lang="en-US" altLang="zh-TW" sz="2100" dirty="0">
                <a:solidFill>
                  <a:srgbClr val="444444"/>
                </a:solidFill>
                <a:latin typeface="Constantia" charset="0"/>
              </a:rPr>
              <a:t>       for all </a:t>
            </a:r>
            <a:r>
              <a:rPr lang="en-US" altLang="zh-TW" sz="2100" dirty="0">
                <a:solidFill>
                  <a:srgbClr val="674EA7"/>
                </a:solidFill>
                <a:latin typeface="Constantia" charset="0"/>
              </a:rPr>
              <a:t>v ∈ neighbors[u]		</a:t>
            </a:r>
            <a:r>
              <a:rPr lang="en-US" altLang="zh-TW" sz="2100" dirty="0">
                <a:solidFill>
                  <a:srgbClr val="C00000"/>
                </a:solidFill>
                <a:latin typeface="Constantia" charset="0"/>
              </a:rPr>
              <a:t> </a:t>
            </a:r>
            <a:br>
              <a:rPr lang="en-US" altLang="zh-TW" sz="2100" dirty="0">
                <a:solidFill>
                  <a:srgbClr val="444444"/>
                </a:solidFill>
                <a:latin typeface="Constantia" charset="0"/>
              </a:rPr>
            </a:br>
            <a:r>
              <a:rPr lang="en-US" altLang="zh-TW" sz="2100" dirty="0">
                <a:solidFill>
                  <a:srgbClr val="444444"/>
                </a:solidFill>
                <a:latin typeface="Constantia" charset="0"/>
              </a:rPr>
              <a:t>              do  if   </a:t>
            </a:r>
            <a:r>
              <a:rPr lang="en-US" altLang="zh-TW" sz="2100" dirty="0" err="1">
                <a:solidFill>
                  <a:srgbClr val="674EA7"/>
                </a:solidFill>
                <a:latin typeface="Constantia" charset="0"/>
              </a:rPr>
              <a:t>dist</a:t>
            </a:r>
            <a:r>
              <a:rPr lang="en-US" altLang="zh-TW" sz="2100" dirty="0">
                <a:solidFill>
                  <a:srgbClr val="674EA7"/>
                </a:solidFill>
                <a:latin typeface="Constantia" charset="0"/>
              </a:rPr>
              <a:t>[v] &gt; </a:t>
            </a:r>
            <a:r>
              <a:rPr lang="en-US" altLang="zh-TW" sz="2100" dirty="0" err="1">
                <a:solidFill>
                  <a:srgbClr val="674EA7"/>
                </a:solidFill>
                <a:latin typeface="Constantia" charset="0"/>
              </a:rPr>
              <a:t>dist</a:t>
            </a:r>
            <a:r>
              <a:rPr lang="en-US" altLang="zh-TW" sz="2100" dirty="0">
                <a:solidFill>
                  <a:srgbClr val="674EA7"/>
                </a:solidFill>
                <a:latin typeface="Constantia" charset="0"/>
              </a:rPr>
              <a:t>[u] + w(u, v) </a:t>
            </a:r>
            <a:r>
              <a:rPr lang="en-US" altLang="zh-TW" sz="2100" dirty="0">
                <a:solidFill>
                  <a:srgbClr val="C00000"/>
                </a:solidFill>
                <a:latin typeface="Constantia" charset="0"/>
              </a:rPr>
              <a:t>(if new shortest path found)</a:t>
            </a:r>
            <a:br>
              <a:rPr lang="en-US" altLang="zh-TW" sz="2100" dirty="0">
                <a:solidFill>
                  <a:srgbClr val="444444"/>
                </a:solidFill>
                <a:latin typeface="Constantia" charset="0"/>
              </a:rPr>
            </a:br>
            <a:r>
              <a:rPr lang="en-US" altLang="zh-TW" sz="2100" dirty="0">
                <a:solidFill>
                  <a:srgbClr val="444444"/>
                </a:solidFill>
                <a:latin typeface="Constantia" charset="0"/>
              </a:rPr>
              <a:t>                       then      </a:t>
            </a:r>
            <a:r>
              <a:rPr lang="en-US" altLang="zh-TW" sz="2100" dirty="0">
                <a:solidFill>
                  <a:srgbClr val="674EA7"/>
                </a:solidFill>
                <a:latin typeface="Constantia" charset="0"/>
              </a:rPr>
              <a:t>d[v] ←d[u] + w(u, v)</a:t>
            </a:r>
            <a:r>
              <a:rPr lang="en-US" altLang="zh-TW" sz="2100" dirty="0">
                <a:solidFill>
                  <a:srgbClr val="C00000"/>
                </a:solidFill>
                <a:latin typeface="Constantia" charset="0"/>
              </a:rPr>
              <a:t>(set new value of shortest path)</a:t>
            </a:r>
          </a:p>
          <a:p>
            <a:pPr eaLnBrk="1" hangingPunct="1">
              <a:lnSpc>
                <a:spcPct val="95000"/>
              </a:lnSpc>
            </a:pPr>
            <a:r>
              <a:rPr lang="en-US" altLang="zh-TW" sz="2100" dirty="0">
                <a:solidFill>
                  <a:srgbClr val="444444"/>
                </a:solidFill>
                <a:latin typeface="Constantia" charset="0"/>
              </a:rPr>
              <a:t>		</a:t>
            </a:r>
          </a:p>
          <a:p>
            <a:pPr eaLnBrk="1" hangingPunct="1">
              <a:lnSpc>
                <a:spcPct val="95000"/>
              </a:lnSpc>
            </a:pPr>
            <a:r>
              <a:rPr lang="en-US" altLang="zh-TW" sz="2100" dirty="0">
                <a:solidFill>
                  <a:srgbClr val="444444"/>
                </a:solidFill>
                <a:latin typeface="Constantia" charset="0"/>
              </a:rPr>
              <a:t>return </a:t>
            </a:r>
            <a:r>
              <a:rPr lang="en-US" altLang="zh-TW" sz="2100" dirty="0" err="1">
                <a:solidFill>
                  <a:srgbClr val="674EA7"/>
                </a:solidFill>
                <a:latin typeface="Constantia" charset="0"/>
              </a:rPr>
              <a:t>dist</a:t>
            </a:r>
            <a:endParaRPr lang="en-US" altLang="zh-TW" sz="2100" dirty="0">
              <a:solidFill>
                <a:srgbClr val="C00000"/>
              </a:solidFill>
              <a:latin typeface="Constantia" charset="0"/>
            </a:endParaRPr>
          </a:p>
          <a:p>
            <a:pPr eaLnBrk="1" hangingPunct="1">
              <a:lnSpc>
                <a:spcPct val="95000"/>
              </a:lnSpc>
            </a:pPr>
            <a:endParaRPr lang="zh-TW" altLang="en-US" sz="2100" dirty="0">
              <a:solidFill>
                <a:srgbClr val="674EA7"/>
              </a:solidFill>
              <a:latin typeface="Constantia" charset="0"/>
            </a:endParaRPr>
          </a:p>
        </p:txBody>
      </p:sp>
      <p:sp>
        <p:nvSpPr>
          <p:cNvPr id="3" name="投影片編號版面配置區 2"/>
          <p:cNvSpPr>
            <a:spLocks noGrp="1"/>
          </p:cNvSpPr>
          <p:nvPr>
            <p:ph type="sldNum" sz="quarter" idx="12"/>
          </p:nvPr>
        </p:nvSpPr>
        <p:spPr/>
        <p:txBody>
          <a:bodyPr/>
          <a:lstStyle/>
          <a:p>
            <a:fld id="{B6F15528-21DE-4FAA-801E-634DDDAF4B2B}" type="slidenum">
              <a:rPr lang="en-US" smtClean="0"/>
              <a:pPr/>
              <a:t>24</a:t>
            </a:fld>
            <a:endParaRPr lang="en-US"/>
          </a:p>
        </p:txBody>
      </p:sp>
    </p:spTree>
    <p:extLst>
      <p:ext uri="{BB962C8B-B14F-4D97-AF65-F5344CB8AC3E}">
        <p14:creationId xmlns:p14="http://schemas.microsoft.com/office/powerpoint/2010/main" val="23275753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
          <p:cNvSpPr>
            <a:spLocks noGrp="1" noChangeArrowheads="1"/>
          </p:cNvSpPr>
          <p:nvPr>
            <p:ph type="title"/>
          </p:nvPr>
        </p:nvSpPr>
        <p:spPr>
          <a:xfrm>
            <a:off x="445770" y="226842"/>
            <a:ext cx="8698230" cy="822960"/>
          </a:xfrm>
        </p:spPr>
        <p:txBody>
          <a:bodyPr lIns="0" tIns="0" rIns="0" bIns="0" anchor="t">
            <a:normAutofit/>
          </a:bodyPr>
          <a:lstStyle/>
          <a:p>
            <a:pPr>
              <a:lnSpc>
                <a:spcPct val="95000"/>
              </a:lnSpc>
              <a:defRPr/>
            </a:pPr>
            <a:r>
              <a:rPr lang="en-US" sz="3900" dirty="0" err="1">
                <a:solidFill>
                  <a:srgbClr val="000000"/>
                </a:solidFill>
                <a:latin typeface="Arial" charset="0"/>
              </a:rPr>
              <a:t>Dijkstra</a:t>
            </a:r>
            <a:r>
              <a:rPr lang="en-US" sz="3900" dirty="0">
                <a:solidFill>
                  <a:srgbClr val="000000"/>
                </a:solidFill>
                <a:latin typeface="Arial" charset="0"/>
              </a:rPr>
              <a:t> Animated Example</a:t>
            </a:r>
          </a:p>
        </p:txBody>
      </p:sp>
      <p:pic>
        <p:nvPicPr>
          <p:cNvPr id="1433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093470"/>
            <a:ext cx="8229600" cy="46977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投影片編號版面配置區 2"/>
          <p:cNvSpPr>
            <a:spLocks noGrp="1"/>
          </p:cNvSpPr>
          <p:nvPr>
            <p:ph type="sldNum" sz="quarter" idx="12"/>
          </p:nvPr>
        </p:nvSpPr>
        <p:spPr/>
        <p:txBody>
          <a:bodyPr/>
          <a:lstStyle/>
          <a:p>
            <a:fld id="{B6F15528-21DE-4FAA-801E-634DDDAF4B2B}" type="slidenum">
              <a:rPr lang="en-US" smtClean="0"/>
              <a:pPr/>
              <a:t>25</a:t>
            </a:fld>
            <a:endParaRPr lang="en-US"/>
          </a:p>
        </p:txBody>
      </p:sp>
    </p:spTree>
    <p:extLst>
      <p:ext uri="{BB962C8B-B14F-4D97-AF65-F5344CB8AC3E}">
        <p14:creationId xmlns:p14="http://schemas.microsoft.com/office/powerpoint/2010/main" val="30037199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noGrp="1" noChangeArrowheads="1"/>
          </p:cNvSpPr>
          <p:nvPr>
            <p:ph type="title"/>
          </p:nvPr>
        </p:nvSpPr>
        <p:spPr>
          <a:xfrm>
            <a:off x="445770" y="332656"/>
            <a:ext cx="8698230" cy="822960"/>
          </a:xfrm>
        </p:spPr>
        <p:txBody>
          <a:bodyPr lIns="0" tIns="0" rIns="0" bIns="0" anchor="t"/>
          <a:lstStyle/>
          <a:p>
            <a:pPr>
              <a:lnSpc>
                <a:spcPct val="95000"/>
              </a:lnSpc>
              <a:defRPr/>
            </a:pPr>
            <a:r>
              <a:rPr lang="en-US" sz="3900" dirty="0" err="1">
                <a:solidFill>
                  <a:srgbClr val="000000"/>
                </a:solidFill>
                <a:latin typeface="Arial" charset="0"/>
              </a:rPr>
              <a:t>Dijkstra</a:t>
            </a:r>
            <a:r>
              <a:rPr lang="en-US" sz="3900" dirty="0">
                <a:solidFill>
                  <a:srgbClr val="000000"/>
                </a:solidFill>
                <a:latin typeface="Arial" charset="0"/>
              </a:rPr>
              <a:t> Animated Example</a:t>
            </a:r>
          </a:p>
        </p:txBody>
      </p:sp>
      <p:pic>
        <p:nvPicPr>
          <p:cNvPr id="15363"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1628800"/>
            <a:ext cx="7912418" cy="40890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投影片編號版面配置區 2"/>
          <p:cNvSpPr>
            <a:spLocks noGrp="1"/>
          </p:cNvSpPr>
          <p:nvPr>
            <p:ph type="sldNum" sz="quarter" idx="12"/>
          </p:nvPr>
        </p:nvSpPr>
        <p:spPr/>
        <p:txBody>
          <a:bodyPr/>
          <a:lstStyle/>
          <a:p>
            <a:fld id="{B6F15528-21DE-4FAA-801E-634DDDAF4B2B}" type="slidenum">
              <a:rPr lang="en-US" smtClean="0"/>
              <a:pPr/>
              <a:t>26</a:t>
            </a:fld>
            <a:endParaRPr lang="en-US"/>
          </a:p>
        </p:txBody>
      </p:sp>
    </p:spTree>
    <p:extLst>
      <p:ext uri="{BB962C8B-B14F-4D97-AF65-F5344CB8AC3E}">
        <p14:creationId xmlns:p14="http://schemas.microsoft.com/office/powerpoint/2010/main" val="16796725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a:xfrm>
            <a:off x="445770" y="332656"/>
            <a:ext cx="8698230" cy="822960"/>
          </a:xfrm>
        </p:spPr>
        <p:txBody>
          <a:bodyPr lIns="0" tIns="0" rIns="0" bIns="0" anchor="t"/>
          <a:lstStyle/>
          <a:p>
            <a:pPr>
              <a:lnSpc>
                <a:spcPct val="95000"/>
              </a:lnSpc>
              <a:defRPr/>
            </a:pPr>
            <a:r>
              <a:rPr lang="en-US" sz="3900" dirty="0" err="1">
                <a:solidFill>
                  <a:srgbClr val="000000"/>
                </a:solidFill>
                <a:latin typeface="Arial" charset="0"/>
              </a:rPr>
              <a:t>Dijkstra</a:t>
            </a:r>
            <a:r>
              <a:rPr lang="en-US" sz="3900" dirty="0">
                <a:solidFill>
                  <a:srgbClr val="000000"/>
                </a:solidFill>
                <a:latin typeface="Arial" charset="0"/>
              </a:rPr>
              <a:t> Animated Example</a:t>
            </a:r>
          </a:p>
        </p:txBody>
      </p:sp>
      <p:pic>
        <p:nvPicPr>
          <p:cNvPr id="16387"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484784"/>
            <a:ext cx="8246745" cy="4714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投影片編號版面配置區 2"/>
          <p:cNvSpPr>
            <a:spLocks noGrp="1"/>
          </p:cNvSpPr>
          <p:nvPr>
            <p:ph type="sldNum" sz="quarter" idx="12"/>
          </p:nvPr>
        </p:nvSpPr>
        <p:spPr/>
        <p:txBody>
          <a:bodyPr/>
          <a:lstStyle/>
          <a:p>
            <a:fld id="{B6F15528-21DE-4FAA-801E-634DDDAF4B2B}" type="slidenum">
              <a:rPr lang="en-US" smtClean="0"/>
              <a:pPr/>
              <a:t>27</a:t>
            </a:fld>
            <a:endParaRPr lang="en-US"/>
          </a:p>
        </p:txBody>
      </p:sp>
    </p:spTree>
    <p:extLst>
      <p:ext uri="{BB962C8B-B14F-4D97-AF65-F5344CB8AC3E}">
        <p14:creationId xmlns:p14="http://schemas.microsoft.com/office/powerpoint/2010/main" val="11773455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1"/>
          <p:cNvSpPr>
            <a:spLocks noGrp="1" noChangeArrowheads="1"/>
          </p:cNvSpPr>
          <p:nvPr>
            <p:ph type="title"/>
          </p:nvPr>
        </p:nvSpPr>
        <p:spPr>
          <a:xfrm>
            <a:off x="445770" y="332656"/>
            <a:ext cx="8698230" cy="822960"/>
          </a:xfrm>
        </p:spPr>
        <p:txBody>
          <a:bodyPr lIns="0" tIns="0" rIns="0" bIns="0" anchor="t"/>
          <a:lstStyle/>
          <a:p>
            <a:pPr>
              <a:lnSpc>
                <a:spcPct val="95000"/>
              </a:lnSpc>
              <a:defRPr/>
            </a:pPr>
            <a:r>
              <a:rPr lang="en-US" sz="3900" dirty="0" err="1">
                <a:solidFill>
                  <a:srgbClr val="000000"/>
                </a:solidFill>
                <a:latin typeface="Arial" charset="0"/>
              </a:rPr>
              <a:t>Dijkstra</a:t>
            </a:r>
            <a:r>
              <a:rPr lang="en-US" sz="3900" dirty="0">
                <a:solidFill>
                  <a:srgbClr val="000000"/>
                </a:solidFill>
                <a:latin typeface="Arial" charset="0"/>
              </a:rPr>
              <a:t> Animated Example</a:t>
            </a:r>
          </a:p>
        </p:txBody>
      </p:sp>
      <p:pic>
        <p:nvPicPr>
          <p:cNvPr id="1741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59" y="1484784"/>
            <a:ext cx="8246745" cy="4714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投影片編號版面配置區 2"/>
          <p:cNvSpPr>
            <a:spLocks noGrp="1"/>
          </p:cNvSpPr>
          <p:nvPr>
            <p:ph type="sldNum" sz="quarter" idx="12"/>
          </p:nvPr>
        </p:nvSpPr>
        <p:spPr/>
        <p:txBody>
          <a:bodyPr/>
          <a:lstStyle/>
          <a:p>
            <a:fld id="{B6F15528-21DE-4FAA-801E-634DDDAF4B2B}" type="slidenum">
              <a:rPr lang="en-US" smtClean="0"/>
              <a:pPr/>
              <a:t>28</a:t>
            </a:fld>
            <a:endParaRPr lang="en-US"/>
          </a:p>
        </p:txBody>
      </p:sp>
    </p:spTree>
    <p:extLst>
      <p:ext uri="{BB962C8B-B14F-4D97-AF65-F5344CB8AC3E}">
        <p14:creationId xmlns:p14="http://schemas.microsoft.com/office/powerpoint/2010/main" val="20472266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xfrm>
            <a:off x="371474" y="260648"/>
            <a:ext cx="8698230" cy="822960"/>
          </a:xfrm>
        </p:spPr>
        <p:txBody>
          <a:bodyPr lIns="0" tIns="0" rIns="0" bIns="0" anchor="t"/>
          <a:lstStyle/>
          <a:p>
            <a:pPr>
              <a:lnSpc>
                <a:spcPct val="95000"/>
              </a:lnSpc>
              <a:defRPr/>
            </a:pPr>
            <a:r>
              <a:rPr lang="en-US" sz="3900" dirty="0" err="1">
                <a:solidFill>
                  <a:srgbClr val="000000"/>
                </a:solidFill>
                <a:latin typeface="Arial" charset="0"/>
              </a:rPr>
              <a:t>Dijkstra</a:t>
            </a:r>
            <a:r>
              <a:rPr lang="en-US" sz="3900" dirty="0">
                <a:solidFill>
                  <a:srgbClr val="000000"/>
                </a:solidFill>
                <a:latin typeface="Arial" charset="0"/>
              </a:rPr>
              <a:t> Animated Example</a:t>
            </a:r>
          </a:p>
        </p:txBody>
      </p:sp>
      <p:pic>
        <p:nvPicPr>
          <p:cNvPr id="1843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474" y="1484784"/>
            <a:ext cx="8246745" cy="4714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投影片編號版面配置區 2"/>
          <p:cNvSpPr>
            <a:spLocks noGrp="1"/>
          </p:cNvSpPr>
          <p:nvPr>
            <p:ph type="sldNum" sz="quarter" idx="12"/>
          </p:nvPr>
        </p:nvSpPr>
        <p:spPr/>
        <p:txBody>
          <a:bodyPr/>
          <a:lstStyle/>
          <a:p>
            <a:fld id="{B6F15528-21DE-4FAA-801E-634DDDAF4B2B}" type="slidenum">
              <a:rPr lang="en-US" smtClean="0"/>
              <a:pPr/>
              <a:t>29</a:t>
            </a:fld>
            <a:endParaRPr lang="en-US"/>
          </a:p>
        </p:txBody>
      </p:sp>
    </p:spTree>
    <p:extLst>
      <p:ext uri="{BB962C8B-B14F-4D97-AF65-F5344CB8AC3E}">
        <p14:creationId xmlns:p14="http://schemas.microsoft.com/office/powerpoint/2010/main" val="1878342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7544" y="332656"/>
            <a:ext cx="7772400" cy="1362075"/>
          </a:xfrm>
        </p:spPr>
        <p:txBody>
          <a:bodyPr/>
          <a:lstStyle/>
          <a:p>
            <a:r>
              <a:rPr lang="en-US" dirty="0">
                <a:effectLst>
                  <a:outerShdw blurRad="38100" dist="38100" dir="2700000" algn="tl">
                    <a:srgbClr val="C0C0C0"/>
                  </a:outerShdw>
                </a:effectLst>
              </a:rPr>
              <a:t>Graph Theory - History</a:t>
            </a:r>
            <a:endParaRPr lang="en-US" dirty="0"/>
          </a:p>
        </p:txBody>
      </p:sp>
      <p:sp>
        <p:nvSpPr>
          <p:cNvPr id="6" name="TextBox 5"/>
          <p:cNvSpPr txBox="1"/>
          <p:nvPr/>
        </p:nvSpPr>
        <p:spPr>
          <a:xfrm>
            <a:off x="685800" y="2362200"/>
            <a:ext cx="7086600" cy="1384995"/>
          </a:xfrm>
          <a:prstGeom prst="rect">
            <a:avLst/>
          </a:prstGeom>
          <a:noFill/>
        </p:spPr>
        <p:txBody>
          <a:bodyPr wrap="square" rtlCol="0">
            <a:spAutoFit/>
          </a:bodyPr>
          <a:lstStyle/>
          <a:p>
            <a:pPr algn="just"/>
            <a:r>
              <a:rPr lang="en-US" sz="2800" dirty="0"/>
              <a:t>The origin of graph theory - Euler's work on the Konigsberg bridges problem (Euler’s problem, 1735). </a:t>
            </a:r>
          </a:p>
        </p:txBody>
      </p:sp>
      <p:sp>
        <p:nvSpPr>
          <p:cNvPr id="3" name="投影片編號版面配置區 2"/>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12261947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1"/>
          <p:cNvSpPr>
            <a:spLocks noGrp="1" noChangeArrowheads="1"/>
          </p:cNvSpPr>
          <p:nvPr>
            <p:ph type="title"/>
          </p:nvPr>
        </p:nvSpPr>
        <p:spPr>
          <a:xfrm>
            <a:off x="476076" y="332656"/>
            <a:ext cx="8698230" cy="822960"/>
          </a:xfrm>
        </p:spPr>
        <p:txBody>
          <a:bodyPr lIns="0" tIns="0" rIns="0" bIns="0" anchor="t"/>
          <a:lstStyle/>
          <a:p>
            <a:pPr>
              <a:lnSpc>
                <a:spcPct val="95000"/>
              </a:lnSpc>
              <a:defRPr/>
            </a:pPr>
            <a:r>
              <a:rPr lang="en-US" sz="3900" dirty="0" err="1">
                <a:solidFill>
                  <a:srgbClr val="000000"/>
                </a:solidFill>
                <a:latin typeface="Arial" charset="0"/>
              </a:rPr>
              <a:t>Dijkstra</a:t>
            </a:r>
            <a:r>
              <a:rPr lang="en-US" sz="3900" dirty="0">
                <a:solidFill>
                  <a:srgbClr val="000000"/>
                </a:solidFill>
                <a:latin typeface="Arial" charset="0"/>
              </a:rPr>
              <a:t> Animated Example</a:t>
            </a:r>
          </a:p>
        </p:txBody>
      </p:sp>
      <p:pic>
        <p:nvPicPr>
          <p:cNvPr id="1945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475" y="1484784"/>
            <a:ext cx="8246745" cy="4714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投影片編號版面配置區 2"/>
          <p:cNvSpPr>
            <a:spLocks noGrp="1"/>
          </p:cNvSpPr>
          <p:nvPr>
            <p:ph type="sldNum" sz="quarter" idx="12"/>
          </p:nvPr>
        </p:nvSpPr>
        <p:spPr/>
        <p:txBody>
          <a:bodyPr/>
          <a:lstStyle/>
          <a:p>
            <a:fld id="{B6F15528-21DE-4FAA-801E-634DDDAF4B2B}" type="slidenum">
              <a:rPr lang="en-US" smtClean="0"/>
              <a:pPr/>
              <a:t>30</a:t>
            </a:fld>
            <a:endParaRPr lang="en-US"/>
          </a:p>
        </p:txBody>
      </p:sp>
    </p:spTree>
    <p:extLst>
      <p:ext uri="{BB962C8B-B14F-4D97-AF65-F5344CB8AC3E}">
        <p14:creationId xmlns:p14="http://schemas.microsoft.com/office/powerpoint/2010/main" val="28075712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1"/>
          <p:cNvSpPr>
            <a:spLocks noGrp="1" noChangeArrowheads="1"/>
          </p:cNvSpPr>
          <p:nvPr>
            <p:ph type="title"/>
          </p:nvPr>
        </p:nvSpPr>
        <p:spPr>
          <a:xfrm>
            <a:off x="448627" y="332656"/>
            <a:ext cx="8698230" cy="822960"/>
          </a:xfrm>
        </p:spPr>
        <p:txBody>
          <a:bodyPr lIns="0" tIns="0" rIns="0" bIns="0" anchor="t"/>
          <a:lstStyle/>
          <a:p>
            <a:pPr>
              <a:lnSpc>
                <a:spcPct val="95000"/>
              </a:lnSpc>
              <a:defRPr/>
            </a:pPr>
            <a:r>
              <a:rPr lang="en-US" sz="3900" dirty="0" err="1">
                <a:solidFill>
                  <a:srgbClr val="000000"/>
                </a:solidFill>
                <a:latin typeface="Arial" charset="0"/>
              </a:rPr>
              <a:t>Dijkstra</a:t>
            </a:r>
            <a:r>
              <a:rPr lang="en-US" sz="3900" dirty="0">
                <a:solidFill>
                  <a:srgbClr val="000000"/>
                </a:solidFill>
                <a:latin typeface="Arial" charset="0"/>
              </a:rPr>
              <a:t> Animated Example</a:t>
            </a:r>
          </a:p>
        </p:txBody>
      </p:sp>
      <p:pic>
        <p:nvPicPr>
          <p:cNvPr id="20483"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627" y="1700808"/>
            <a:ext cx="8246745" cy="4714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投影片編號版面配置區 2"/>
          <p:cNvSpPr>
            <a:spLocks noGrp="1"/>
          </p:cNvSpPr>
          <p:nvPr>
            <p:ph type="sldNum" sz="quarter" idx="12"/>
          </p:nvPr>
        </p:nvSpPr>
        <p:spPr/>
        <p:txBody>
          <a:bodyPr/>
          <a:lstStyle/>
          <a:p>
            <a:fld id="{B6F15528-21DE-4FAA-801E-634DDDAF4B2B}" type="slidenum">
              <a:rPr lang="en-US" smtClean="0"/>
              <a:pPr/>
              <a:t>31</a:t>
            </a:fld>
            <a:endParaRPr lang="en-US"/>
          </a:p>
        </p:txBody>
      </p:sp>
    </p:spTree>
    <p:extLst>
      <p:ext uri="{BB962C8B-B14F-4D97-AF65-F5344CB8AC3E}">
        <p14:creationId xmlns:p14="http://schemas.microsoft.com/office/powerpoint/2010/main" val="32193446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
          <p:cNvSpPr>
            <a:spLocks noGrp="1" noChangeArrowheads="1"/>
          </p:cNvSpPr>
          <p:nvPr>
            <p:ph type="title"/>
          </p:nvPr>
        </p:nvSpPr>
        <p:spPr>
          <a:xfrm>
            <a:off x="445770" y="404664"/>
            <a:ext cx="8698230" cy="822960"/>
          </a:xfrm>
        </p:spPr>
        <p:txBody>
          <a:bodyPr lIns="0" tIns="0" rIns="0" bIns="0" anchor="t"/>
          <a:lstStyle/>
          <a:p>
            <a:pPr>
              <a:lnSpc>
                <a:spcPct val="95000"/>
              </a:lnSpc>
              <a:defRPr/>
            </a:pPr>
            <a:r>
              <a:rPr lang="en-US" sz="3900" dirty="0" err="1">
                <a:solidFill>
                  <a:srgbClr val="000000"/>
                </a:solidFill>
                <a:latin typeface="Arial" charset="0"/>
              </a:rPr>
              <a:t>Dijkstra</a:t>
            </a:r>
            <a:r>
              <a:rPr lang="en-US" sz="3900" dirty="0">
                <a:solidFill>
                  <a:srgbClr val="000000"/>
                </a:solidFill>
                <a:latin typeface="Arial" charset="0"/>
              </a:rPr>
              <a:t> Animated Example</a:t>
            </a:r>
          </a:p>
        </p:txBody>
      </p:sp>
      <p:pic>
        <p:nvPicPr>
          <p:cNvPr id="21507"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628800"/>
            <a:ext cx="8246745" cy="4714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投影片編號版面配置區 2"/>
          <p:cNvSpPr>
            <a:spLocks noGrp="1"/>
          </p:cNvSpPr>
          <p:nvPr>
            <p:ph type="sldNum" sz="quarter" idx="12"/>
          </p:nvPr>
        </p:nvSpPr>
        <p:spPr/>
        <p:txBody>
          <a:bodyPr/>
          <a:lstStyle/>
          <a:p>
            <a:fld id="{B6F15528-21DE-4FAA-801E-634DDDAF4B2B}" type="slidenum">
              <a:rPr lang="en-US" smtClean="0"/>
              <a:pPr/>
              <a:t>32</a:t>
            </a:fld>
            <a:endParaRPr lang="en-US"/>
          </a:p>
        </p:txBody>
      </p:sp>
    </p:spTree>
    <p:extLst>
      <p:ext uri="{BB962C8B-B14F-4D97-AF65-F5344CB8AC3E}">
        <p14:creationId xmlns:p14="http://schemas.microsoft.com/office/powerpoint/2010/main" val="38069401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p:cNvSpPr>
            <a:spLocks noGrp="1" noChangeArrowheads="1"/>
          </p:cNvSpPr>
          <p:nvPr>
            <p:ph type="title"/>
          </p:nvPr>
        </p:nvSpPr>
        <p:spPr>
          <a:xfrm>
            <a:off x="470958" y="332656"/>
            <a:ext cx="8698230" cy="822960"/>
          </a:xfrm>
        </p:spPr>
        <p:txBody>
          <a:bodyPr lIns="0" tIns="0" rIns="0" bIns="0" anchor="t"/>
          <a:lstStyle/>
          <a:p>
            <a:pPr>
              <a:lnSpc>
                <a:spcPct val="95000"/>
              </a:lnSpc>
              <a:defRPr/>
            </a:pPr>
            <a:r>
              <a:rPr lang="en-US" sz="3900" dirty="0" err="1">
                <a:solidFill>
                  <a:srgbClr val="000000"/>
                </a:solidFill>
                <a:latin typeface="Arial" charset="0"/>
              </a:rPr>
              <a:t>Dijkstra</a:t>
            </a:r>
            <a:r>
              <a:rPr lang="en-US" sz="3900" dirty="0">
                <a:solidFill>
                  <a:srgbClr val="000000"/>
                </a:solidFill>
                <a:latin typeface="Arial" charset="0"/>
              </a:rPr>
              <a:t> Animated Example</a:t>
            </a:r>
          </a:p>
        </p:txBody>
      </p:sp>
      <p:pic>
        <p:nvPicPr>
          <p:cNvPr id="2253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1700808"/>
            <a:ext cx="8246745" cy="4714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投影片編號版面配置區 2"/>
          <p:cNvSpPr>
            <a:spLocks noGrp="1"/>
          </p:cNvSpPr>
          <p:nvPr>
            <p:ph type="sldNum" sz="quarter" idx="12"/>
          </p:nvPr>
        </p:nvSpPr>
        <p:spPr/>
        <p:txBody>
          <a:bodyPr/>
          <a:lstStyle/>
          <a:p>
            <a:fld id="{B6F15528-21DE-4FAA-801E-634DDDAF4B2B}" type="slidenum">
              <a:rPr lang="en-US" smtClean="0"/>
              <a:pPr/>
              <a:t>33</a:t>
            </a:fld>
            <a:endParaRPr lang="en-US"/>
          </a:p>
        </p:txBody>
      </p:sp>
    </p:spTree>
    <p:extLst>
      <p:ext uri="{BB962C8B-B14F-4D97-AF65-F5344CB8AC3E}">
        <p14:creationId xmlns:p14="http://schemas.microsoft.com/office/powerpoint/2010/main" val="21225461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1"/>
          <p:cNvSpPr>
            <a:spLocks noGrp="1" noChangeArrowheads="1"/>
          </p:cNvSpPr>
          <p:nvPr>
            <p:ph type="title"/>
          </p:nvPr>
        </p:nvSpPr>
        <p:spPr>
          <a:xfrm>
            <a:off x="448627" y="332656"/>
            <a:ext cx="8698230" cy="822960"/>
          </a:xfrm>
        </p:spPr>
        <p:txBody>
          <a:bodyPr lIns="0" tIns="0" rIns="0" bIns="0" anchor="t"/>
          <a:lstStyle/>
          <a:p>
            <a:pPr>
              <a:lnSpc>
                <a:spcPct val="95000"/>
              </a:lnSpc>
              <a:defRPr/>
            </a:pPr>
            <a:r>
              <a:rPr lang="en-US" sz="3900" dirty="0" err="1">
                <a:solidFill>
                  <a:srgbClr val="000000"/>
                </a:solidFill>
                <a:latin typeface="Arial" charset="0"/>
              </a:rPr>
              <a:t>Dijkstra</a:t>
            </a:r>
            <a:r>
              <a:rPr lang="en-US" sz="3900" dirty="0">
                <a:solidFill>
                  <a:srgbClr val="000000"/>
                </a:solidFill>
                <a:latin typeface="Arial" charset="0"/>
              </a:rPr>
              <a:t> Animated Example</a:t>
            </a:r>
          </a:p>
        </p:txBody>
      </p:sp>
      <p:pic>
        <p:nvPicPr>
          <p:cNvPr id="2355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627" y="1556792"/>
            <a:ext cx="8246745" cy="4714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投影片編號版面配置區 2"/>
          <p:cNvSpPr>
            <a:spLocks noGrp="1"/>
          </p:cNvSpPr>
          <p:nvPr>
            <p:ph type="sldNum" sz="quarter" idx="12"/>
          </p:nvPr>
        </p:nvSpPr>
        <p:spPr/>
        <p:txBody>
          <a:bodyPr/>
          <a:lstStyle/>
          <a:p>
            <a:fld id="{B6F15528-21DE-4FAA-801E-634DDDAF4B2B}" type="slidenum">
              <a:rPr lang="en-US" smtClean="0"/>
              <a:pPr/>
              <a:t>34</a:t>
            </a:fld>
            <a:endParaRPr lang="en-US"/>
          </a:p>
        </p:txBody>
      </p:sp>
    </p:spTree>
    <p:extLst>
      <p:ext uri="{BB962C8B-B14F-4D97-AF65-F5344CB8AC3E}">
        <p14:creationId xmlns:p14="http://schemas.microsoft.com/office/powerpoint/2010/main" val="14648731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solve the following shortest-path problem by Dijkstra’s Algorithm</a:t>
            </a:r>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35</a:t>
            </a:fld>
            <a:endParaRPr lang="en-US" altLang="zh-CN"/>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5075" y="2276872"/>
            <a:ext cx="4133850" cy="3305175"/>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25583164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GB" altLang="zh-TW" dirty="0"/>
              <a:t>Maximum</a:t>
            </a:r>
            <a:r>
              <a:rPr kumimoji="1" lang="zh-CN" altLang="en-US" dirty="0"/>
              <a:t> </a:t>
            </a:r>
            <a:r>
              <a:rPr kumimoji="1" lang="en-GB" altLang="zh-CN" dirty="0"/>
              <a:t>flow</a:t>
            </a:r>
            <a:r>
              <a:rPr kumimoji="1" lang="zh-CN" altLang="en-US" dirty="0"/>
              <a:t> </a:t>
            </a:r>
            <a:r>
              <a:rPr lang="en-GB" altLang="zh-CN" dirty="0"/>
              <a:t>problem</a:t>
            </a:r>
            <a:endParaRPr kumimoji="1" lang="zh-TW" altLang="en-US" dirty="0"/>
          </a:p>
        </p:txBody>
      </p:sp>
      <p:sp>
        <p:nvSpPr>
          <p:cNvPr id="3" name="內容版面配置區 2"/>
          <p:cNvSpPr>
            <a:spLocks noGrp="1"/>
          </p:cNvSpPr>
          <p:nvPr>
            <p:ph idx="1"/>
          </p:nvPr>
        </p:nvSpPr>
        <p:spPr/>
        <p:txBody>
          <a:bodyPr/>
          <a:lstStyle/>
          <a:p>
            <a:r>
              <a:rPr lang="en-US" altLang="zh-TW" dirty="0"/>
              <a:t>Given a directed graph </a:t>
            </a:r>
            <a:r>
              <a:rPr lang="en-US" altLang="zh-TW" i="1" dirty="0"/>
              <a:t>G</a:t>
            </a:r>
            <a:r>
              <a:rPr lang="en-US" altLang="zh-TW" dirty="0"/>
              <a:t>, two specific vertices </a:t>
            </a:r>
            <a:r>
              <a:rPr lang="en-US" altLang="zh-TW" i="1" dirty="0"/>
              <a:t>s</a:t>
            </a:r>
            <a:r>
              <a:rPr lang="en-US" altLang="zh-TW" dirty="0"/>
              <a:t> and </a:t>
            </a:r>
            <a:r>
              <a:rPr lang="en-US" altLang="zh-TW" i="1" dirty="0"/>
              <a:t>t</a:t>
            </a:r>
            <a:r>
              <a:rPr lang="en-US" altLang="zh-TW" dirty="0"/>
              <a:t>, and a finite flow capacity </a:t>
            </a:r>
            <a:r>
              <a:rPr lang="en-US" altLang="zh-TW" i="1" dirty="0" err="1"/>
              <a:t>u</a:t>
            </a:r>
            <a:r>
              <a:rPr lang="en-US" altLang="zh-TW" i="1" baseline="-25000" dirty="0" err="1"/>
              <a:t>i</a:t>
            </a:r>
            <a:r>
              <a:rPr lang="en-US" altLang="zh-CN" i="1" baseline="-25000" dirty="0" err="1"/>
              <a:t>,j</a:t>
            </a:r>
            <a:r>
              <a:rPr lang="zh-CN" altLang="en-US" dirty="0"/>
              <a:t> </a:t>
            </a:r>
            <a:r>
              <a:rPr lang="en-US" altLang="zh-TW" dirty="0"/>
              <a:t>for each edge</a:t>
            </a:r>
            <a:r>
              <a:rPr lang="zh-CN" altLang="en-US" dirty="0"/>
              <a:t> </a:t>
            </a:r>
            <a:r>
              <a:rPr lang="en-US" altLang="zh-CN" i="1" dirty="0"/>
              <a:t>(</a:t>
            </a:r>
            <a:r>
              <a:rPr lang="en-US" altLang="zh-CN" i="1" dirty="0" err="1"/>
              <a:t>i</a:t>
            </a:r>
            <a:r>
              <a:rPr lang="zh-CN" altLang="zh-CN" i="1" dirty="0"/>
              <a:t>,</a:t>
            </a:r>
            <a:r>
              <a:rPr lang="en-GB" altLang="zh-CN" i="1" dirty="0"/>
              <a:t>j</a:t>
            </a:r>
            <a:r>
              <a:rPr lang="en-US" altLang="zh-CN" i="1" dirty="0"/>
              <a:t>)</a:t>
            </a:r>
            <a:r>
              <a:rPr lang="en-US" altLang="zh-TW" dirty="0"/>
              <a:t>, the</a:t>
            </a:r>
            <a:r>
              <a:rPr lang="zh-CN" altLang="en-US" dirty="0"/>
              <a:t> </a:t>
            </a:r>
            <a:r>
              <a:rPr lang="en-GB" altLang="zh-CN" dirty="0"/>
              <a:t>objective</a:t>
            </a:r>
            <a:r>
              <a:rPr lang="zh-CN" altLang="en-US" dirty="0"/>
              <a:t> </a:t>
            </a:r>
            <a:r>
              <a:rPr lang="en-GB" altLang="zh-CN" dirty="0"/>
              <a:t>is</a:t>
            </a:r>
            <a:r>
              <a:rPr lang="zh-CN" altLang="en-US" dirty="0"/>
              <a:t> </a:t>
            </a:r>
            <a:r>
              <a:rPr lang="en-GB" altLang="zh-CN" dirty="0"/>
              <a:t>to</a:t>
            </a:r>
            <a:r>
              <a:rPr lang="zh-CN" altLang="en-US" dirty="0"/>
              <a:t> </a:t>
            </a:r>
            <a:r>
              <a:rPr lang="en-GB" altLang="zh-CN" dirty="0"/>
              <a:t>find</a:t>
            </a:r>
            <a:r>
              <a:rPr lang="zh-CN" altLang="en-US" dirty="0"/>
              <a:t> </a:t>
            </a:r>
            <a:r>
              <a:rPr lang="en-US" altLang="zh-TW" dirty="0"/>
              <a:t>a maximum flow from </a:t>
            </a:r>
            <a:r>
              <a:rPr lang="en-US" altLang="zh-TW" i="1" dirty="0"/>
              <a:t>s</a:t>
            </a:r>
            <a:r>
              <a:rPr lang="en-US" altLang="zh-TW" dirty="0"/>
              <a:t> to </a:t>
            </a:r>
            <a:r>
              <a:rPr lang="en-US" altLang="zh-TW" i="1" dirty="0"/>
              <a:t>t</a:t>
            </a:r>
            <a:r>
              <a:rPr lang="en-US" altLang="zh-TW" dirty="0"/>
              <a:t> in </a:t>
            </a:r>
            <a:r>
              <a:rPr lang="en-US" altLang="zh-TW" i="1" dirty="0"/>
              <a:t>G</a:t>
            </a:r>
            <a:r>
              <a:rPr lang="en-US" altLang="zh-TW" dirty="0"/>
              <a:t>.</a:t>
            </a:r>
          </a:p>
          <a:p>
            <a:endParaRPr kumimoji="1" lang="zh-TW" altLang="en-US" dirty="0"/>
          </a:p>
        </p:txBody>
      </p:sp>
      <p:sp>
        <p:nvSpPr>
          <p:cNvPr id="4" name="日期版面配置區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投影片編號版面配置區 4"/>
          <p:cNvSpPr>
            <a:spLocks noGrp="1"/>
          </p:cNvSpPr>
          <p:nvPr>
            <p:ph type="sldNum" sz="quarter" idx="12"/>
          </p:nvPr>
        </p:nvSpPr>
        <p:spPr/>
        <p:txBody>
          <a:bodyPr/>
          <a:lstStyle/>
          <a:p>
            <a:pPr>
              <a:defRPr/>
            </a:pPr>
            <a:fld id="{F85A0ED5-3C67-A940-BE1C-9D228A8F5C85}" type="slidenum">
              <a:rPr lang="en-US" altLang="zh-CN" smtClean="0"/>
              <a:pPr>
                <a:defRPr/>
              </a:pPr>
              <a:t>36</a:t>
            </a:fld>
            <a:endParaRPr lang="en-US" altLang="zh-CN"/>
          </a:p>
        </p:txBody>
      </p:sp>
      <p:pic>
        <p:nvPicPr>
          <p:cNvPr id="7" name="圖片 6"/>
          <p:cNvPicPr>
            <a:picLocks noChangeAspect="1"/>
          </p:cNvPicPr>
          <p:nvPr/>
        </p:nvPicPr>
        <p:blipFill>
          <a:blip r:embed="rId2"/>
          <a:stretch>
            <a:fillRect/>
          </a:stretch>
        </p:blipFill>
        <p:spPr>
          <a:xfrm>
            <a:off x="2195736" y="3933056"/>
            <a:ext cx="4673600" cy="2692400"/>
          </a:xfrm>
          <a:prstGeom prst="rect">
            <a:avLst/>
          </a:prstGeom>
        </p:spPr>
      </p:pic>
    </p:spTree>
    <p:extLst>
      <p:ext uri="{BB962C8B-B14F-4D97-AF65-F5344CB8AC3E}">
        <p14:creationId xmlns:p14="http://schemas.microsoft.com/office/powerpoint/2010/main" val="29139380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版面配置區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投影片編號版面配置區 4"/>
          <p:cNvSpPr>
            <a:spLocks noGrp="1"/>
          </p:cNvSpPr>
          <p:nvPr>
            <p:ph type="sldNum" sz="quarter" idx="12"/>
          </p:nvPr>
        </p:nvSpPr>
        <p:spPr/>
        <p:txBody>
          <a:bodyPr/>
          <a:lstStyle/>
          <a:p>
            <a:pPr>
              <a:defRPr/>
            </a:pPr>
            <a:fld id="{F85A0ED5-3C67-A940-BE1C-9D228A8F5C85}" type="slidenum">
              <a:rPr lang="en-US" altLang="zh-CN" smtClean="0"/>
              <a:pPr>
                <a:defRPr/>
              </a:pPr>
              <a:t>37</a:t>
            </a:fld>
            <a:endParaRPr lang="en-US" altLang="zh-CN"/>
          </a:p>
        </p:txBody>
      </p:sp>
      <p:pic>
        <p:nvPicPr>
          <p:cNvPr id="6" name="圖片 5"/>
          <p:cNvPicPr>
            <a:picLocks noChangeAspect="1"/>
          </p:cNvPicPr>
          <p:nvPr/>
        </p:nvPicPr>
        <p:blipFill>
          <a:blip r:embed="rId2"/>
          <a:stretch>
            <a:fillRect/>
          </a:stretch>
        </p:blipFill>
        <p:spPr>
          <a:xfrm>
            <a:off x="0" y="1196752"/>
            <a:ext cx="9144000" cy="4177990"/>
          </a:xfrm>
          <a:prstGeom prst="rect">
            <a:avLst/>
          </a:prstGeom>
        </p:spPr>
      </p:pic>
    </p:spTree>
    <p:extLst>
      <p:ext uri="{BB962C8B-B14F-4D97-AF65-F5344CB8AC3E}">
        <p14:creationId xmlns:p14="http://schemas.microsoft.com/office/powerpoint/2010/main" val="2119592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版面配置區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投影片編號版面配置區 4"/>
          <p:cNvSpPr>
            <a:spLocks noGrp="1"/>
          </p:cNvSpPr>
          <p:nvPr>
            <p:ph type="sldNum" sz="quarter" idx="12"/>
          </p:nvPr>
        </p:nvSpPr>
        <p:spPr/>
        <p:txBody>
          <a:bodyPr/>
          <a:lstStyle/>
          <a:p>
            <a:pPr>
              <a:defRPr/>
            </a:pPr>
            <a:fld id="{F85A0ED5-3C67-A940-BE1C-9D228A8F5C85}" type="slidenum">
              <a:rPr lang="en-US" altLang="zh-CN" smtClean="0"/>
              <a:pPr>
                <a:defRPr/>
              </a:pPr>
              <a:t>38</a:t>
            </a:fld>
            <a:endParaRPr lang="en-US" altLang="zh-CN"/>
          </a:p>
        </p:txBody>
      </p:sp>
      <p:pic>
        <p:nvPicPr>
          <p:cNvPr id="6" name="圖片 5"/>
          <p:cNvPicPr>
            <a:picLocks noChangeAspect="1"/>
          </p:cNvPicPr>
          <p:nvPr/>
        </p:nvPicPr>
        <p:blipFill>
          <a:blip r:embed="rId2"/>
          <a:stretch>
            <a:fillRect/>
          </a:stretch>
        </p:blipFill>
        <p:spPr>
          <a:xfrm>
            <a:off x="-6064" y="188640"/>
            <a:ext cx="4711700" cy="2832100"/>
          </a:xfrm>
          <a:prstGeom prst="rect">
            <a:avLst/>
          </a:prstGeom>
        </p:spPr>
      </p:pic>
      <p:pic>
        <p:nvPicPr>
          <p:cNvPr id="7" name="圖片 6"/>
          <p:cNvPicPr>
            <a:picLocks noChangeAspect="1"/>
          </p:cNvPicPr>
          <p:nvPr/>
        </p:nvPicPr>
        <p:blipFill>
          <a:blip r:embed="rId3"/>
          <a:stretch>
            <a:fillRect/>
          </a:stretch>
        </p:blipFill>
        <p:spPr>
          <a:xfrm>
            <a:off x="4470400" y="188640"/>
            <a:ext cx="4673600" cy="2857500"/>
          </a:xfrm>
          <a:prstGeom prst="rect">
            <a:avLst/>
          </a:prstGeom>
        </p:spPr>
      </p:pic>
      <p:pic>
        <p:nvPicPr>
          <p:cNvPr id="8" name="圖片 7"/>
          <p:cNvPicPr>
            <a:picLocks noChangeAspect="1"/>
          </p:cNvPicPr>
          <p:nvPr/>
        </p:nvPicPr>
        <p:blipFill>
          <a:blip r:embed="rId4"/>
          <a:stretch>
            <a:fillRect/>
          </a:stretch>
        </p:blipFill>
        <p:spPr>
          <a:xfrm>
            <a:off x="9613" y="3356992"/>
            <a:ext cx="4406900" cy="2692400"/>
          </a:xfrm>
          <a:prstGeom prst="rect">
            <a:avLst/>
          </a:prstGeom>
        </p:spPr>
      </p:pic>
      <p:pic>
        <p:nvPicPr>
          <p:cNvPr id="9" name="圖片 8"/>
          <p:cNvPicPr>
            <a:picLocks noChangeAspect="1"/>
          </p:cNvPicPr>
          <p:nvPr/>
        </p:nvPicPr>
        <p:blipFill>
          <a:blip r:embed="rId5"/>
          <a:stretch>
            <a:fillRect/>
          </a:stretch>
        </p:blipFill>
        <p:spPr>
          <a:xfrm>
            <a:off x="4597400" y="3284984"/>
            <a:ext cx="4546600" cy="2705100"/>
          </a:xfrm>
          <a:prstGeom prst="rect">
            <a:avLst/>
          </a:prstGeom>
        </p:spPr>
      </p:pic>
    </p:spTree>
    <p:extLst>
      <p:ext uri="{BB962C8B-B14F-4D97-AF65-F5344CB8AC3E}">
        <p14:creationId xmlns:p14="http://schemas.microsoft.com/office/powerpoint/2010/main" val="1137204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Problem</a:t>
            </a:r>
          </a:p>
        </p:txBody>
      </p:sp>
      <p:sp>
        <p:nvSpPr>
          <p:cNvPr id="3" name="Content Placeholder 2"/>
          <p:cNvSpPr>
            <a:spLocks noGrp="1"/>
          </p:cNvSpPr>
          <p:nvPr>
            <p:ph idx="1"/>
          </p:nvPr>
        </p:nvSpPr>
        <p:spPr>
          <a:xfrm>
            <a:off x="467544" y="1052736"/>
            <a:ext cx="8229600" cy="4530725"/>
          </a:xfrm>
        </p:spPr>
        <p:txBody>
          <a:bodyPr/>
          <a:lstStyle/>
          <a:p>
            <a:r>
              <a:rPr lang="en-US" dirty="0"/>
              <a:t>Consider a baseball team with 15 players on its roster, each player can play different positions (11 positions in total)</a:t>
            </a:r>
          </a:p>
          <a:p>
            <a:endParaRPr lang="en-US" dirty="0"/>
          </a:p>
          <a:p>
            <a:endParaRPr lang="en-US" dirty="0"/>
          </a:p>
          <a:p>
            <a:r>
              <a:rPr lang="en-US" dirty="0"/>
              <a:t>Can you find an assignment in which 11 starters are in a position that they can play?</a:t>
            </a:r>
          </a:p>
          <a:p>
            <a:r>
              <a:rPr lang="en-US" dirty="0"/>
              <a:t>What if we (slightly) the players’ talents?</a:t>
            </a:r>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39</a:t>
            </a:fld>
            <a:endParaRPr lang="en-US" altLang="zh-CN"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2582925"/>
            <a:ext cx="7416824" cy="1035737"/>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7762" y="5157192"/>
            <a:ext cx="7394668" cy="1080120"/>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20467877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Rectangle 2"/>
          <p:cNvSpPr>
            <a:spLocks noGrp="1" noChangeArrowheads="1"/>
          </p:cNvSpPr>
          <p:nvPr>
            <p:ph type="title" idx="4294967295"/>
          </p:nvPr>
        </p:nvSpPr>
        <p:spPr>
          <a:xfrm>
            <a:off x="367011" y="260648"/>
            <a:ext cx="8534400" cy="758825"/>
          </a:xfrm>
        </p:spPr>
        <p:txBody>
          <a:bodyPr lIns="91440" tIns="45720" rIns="91440" bIns="45720" anchor="ctr">
            <a:normAutofit/>
          </a:bodyPr>
          <a:lstStyle/>
          <a:p>
            <a:r>
              <a:rPr lang="en-US" b="0" dirty="0">
                <a:solidFill>
                  <a:srgbClr val="C00000"/>
                </a:solidFill>
                <a:effectLst>
                  <a:outerShdw blurRad="38100" dist="38100" dir="2700000" algn="tl">
                    <a:srgbClr val="C0C0C0"/>
                  </a:outerShdw>
                </a:effectLst>
              </a:rPr>
              <a:t>Konigsberg</a:t>
            </a:r>
          </a:p>
        </p:txBody>
      </p:sp>
      <p:sp>
        <p:nvSpPr>
          <p:cNvPr id="226307" name="Rectangle 3"/>
          <p:cNvSpPr>
            <a:spLocks noGrp="1" noChangeArrowheads="1"/>
          </p:cNvSpPr>
          <p:nvPr>
            <p:ph type="body" idx="4294967295"/>
          </p:nvPr>
        </p:nvSpPr>
        <p:spPr>
          <a:xfrm>
            <a:off x="0" y="1371600"/>
            <a:ext cx="4986338" cy="2776538"/>
          </a:xfrm>
        </p:spPr>
        <p:txBody>
          <a:bodyPr lIns="91440" tIns="45720" rIns="91440" bIns="45720">
            <a:normAutofit/>
          </a:bodyPr>
          <a:lstStyle/>
          <a:p>
            <a:r>
              <a:rPr lang="en-US" sz="2400" kern="0" dirty="0"/>
              <a:t>An</a:t>
            </a:r>
            <a:r>
              <a:rPr lang="zh-CN" altLang="en-US" sz="2400" kern="0" dirty="0"/>
              <a:t> </a:t>
            </a:r>
            <a:r>
              <a:rPr lang="en-US" altLang="zh-CN" sz="2400" kern="0" dirty="0"/>
              <a:t>ancient</a:t>
            </a:r>
            <a:r>
              <a:rPr lang="zh-CN" altLang="en-US" sz="2400" kern="0" dirty="0"/>
              <a:t> </a:t>
            </a:r>
            <a:r>
              <a:rPr lang="en-US" altLang="zh-CN" sz="2400" kern="0" dirty="0"/>
              <a:t>city</a:t>
            </a:r>
            <a:r>
              <a:rPr lang="zh-CN" altLang="en-US" sz="2400" kern="0" dirty="0"/>
              <a:t> </a:t>
            </a:r>
            <a:r>
              <a:rPr lang="en-US" altLang="zh-CN" sz="2400" kern="0" dirty="0"/>
              <a:t>of</a:t>
            </a:r>
            <a:r>
              <a:rPr lang="zh-CN" altLang="en-US" sz="2400" kern="0" dirty="0"/>
              <a:t> </a:t>
            </a:r>
            <a:r>
              <a:rPr lang="en-US" altLang="zh-CN" sz="2400" kern="0" dirty="0"/>
              <a:t>Prussia</a:t>
            </a:r>
            <a:r>
              <a:rPr lang="zh-CN" altLang="en-US" sz="2400" kern="0" dirty="0"/>
              <a:t> </a:t>
            </a:r>
            <a:r>
              <a:rPr lang="en-US" altLang="zh-CN" sz="2400" kern="0" dirty="0"/>
              <a:t>and</a:t>
            </a:r>
            <a:r>
              <a:rPr lang="zh-CN" altLang="en-US" sz="2400" kern="0" dirty="0"/>
              <a:t> </a:t>
            </a:r>
            <a:r>
              <a:rPr lang="en-US" altLang="zh-CN" sz="2400" kern="0" dirty="0"/>
              <a:t>Germany</a:t>
            </a:r>
          </a:p>
          <a:p>
            <a:r>
              <a:rPr lang="en-US" sz="2400" dirty="0"/>
              <a:t>Largely</a:t>
            </a:r>
            <a:r>
              <a:rPr lang="zh-CN" altLang="en-US" sz="2400" dirty="0"/>
              <a:t> </a:t>
            </a:r>
            <a:r>
              <a:rPr lang="en-US" altLang="zh-CN" sz="2400" dirty="0"/>
              <a:t>d</a:t>
            </a:r>
            <a:r>
              <a:rPr lang="en-US" sz="2400" dirty="0"/>
              <a:t>estroyed</a:t>
            </a:r>
            <a:r>
              <a:rPr lang="zh-CN" altLang="en-US" sz="2400" dirty="0"/>
              <a:t> </a:t>
            </a:r>
            <a:r>
              <a:rPr lang="en-US" altLang="zh-CN" sz="2400" dirty="0"/>
              <a:t>in</a:t>
            </a:r>
            <a:r>
              <a:rPr lang="zh-CN" altLang="en-US" sz="2400" dirty="0"/>
              <a:t> </a:t>
            </a:r>
            <a:r>
              <a:rPr lang="en-US" altLang="zh-CN" sz="2400" dirty="0"/>
              <a:t>World</a:t>
            </a:r>
            <a:r>
              <a:rPr lang="zh-CN" altLang="en-US" sz="2400" dirty="0"/>
              <a:t> </a:t>
            </a:r>
            <a:r>
              <a:rPr lang="en-US" altLang="zh-CN" sz="2400" dirty="0"/>
              <a:t>War</a:t>
            </a:r>
            <a:r>
              <a:rPr lang="zh-CN" altLang="en-US" sz="2400" dirty="0"/>
              <a:t> </a:t>
            </a:r>
            <a:r>
              <a:rPr lang="en-US" altLang="zh-CN" sz="2400" dirty="0"/>
              <a:t>II</a:t>
            </a:r>
            <a:r>
              <a:rPr lang="en-US" sz="2400" dirty="0"/>
              <a:t>.</a:t>
            </a:r>
          </a:p>
          <a:p>
            <a:r>
              <a:rPr lang="en-US" sz="2400" dirty="0"/>
              <a:t>Now</a:t>
            </a:r>
            <a:r>
              <a:rPr lang="zh-CN" altLang="en-US" sz="2400" dirty="0"/>
              <a:t> </a:t>
            </a:r>
            <a:r>
              <a:rPr lang="en-US" altLang="zh-CN" sz="2400" dirty="0"/>
              <a:t>Kaliningrad,</a:t>
            </a:r>
            <a:r>
              <a:rPr lang="zh-CN" altLang="en-US" sz="2400" dirty="0"/>
              <a:t> </a:t>
            </a:r>
            <a:r>
              <a:rPr lang="en-US" altLang="zh-CN" sz="2400" dirty="0"/>
              <a:t>Russia</a:t>
            </a:r>
            <a:endParaRPr lang="en-US" dirty="0"/>
          </a:p>
          <a:p>
            <a:endParaRPr lang="en-US" sz="2400" dirty="0"/>
          </a:p>
        </p:txBody>
      </p:sp>
      <p:sp>
        <p:nvSpPr>
          <p:cNvPr id="3" name="文字方塊 2"/>
          <p:cNvSpPr txBox="1"/>
          <p:nvPr/>
        </p:nvSpPr>
        <p:spPr>
          <a:xfrm>
            <a:off x="228600" y="6553898"/>
            <a:ext cx="4405611" cy="307777"/>
          </a:xfrm>
          <a:prstGeom prst="rect">
            <a:avLst/>
          </a:prstGeom>
          <a:noFill/>
        </p:spPr>
        <p:txBody>
          <a:bodyPr wrap="none" rtlCol="0">
            <a:spAutoFit/>
          </a:bodyPr>
          <a:lstStyle/>
          <a:p>
            <a:r>
              <a:rPr kumimoji="1" lang="en-US" altLang="zh-TW" sz="1400" dirty="0"/>
              <a:t>Source</a:t>
            </a:r>
            <a:r>
              <a:rPr kumimoji="1" lang="en-US" altLang="zh-CN" sz="1400" dirty="0"/>
              <a:t>:</a:t>
            </a:r>
            <a:r>
              <a:rPr kumimoji="1" lang="zh-CN" altLang="en-US" sz="1400" dirty="0"/>
              <a:t> </a:t>
            </a:r>
            <a:r>
              <a:rPr kumimoji="1" lang="en-US" altLang="zh-CN" sz="1400" dirty="0"/>
              <a:t>https://</a:t>
            </a:r>
            <a:r>
              <a:rPr kumimoji="1" lang="en-US" altLang="zh-CN" sz="1400" dirty="0" err="1"/>
              <a:t>en.wikipedia.org</a:t>
            </a:r>
            <a:r>
              <a:rPr kumimoji="1" lang="en-US" altLang="zh-CN" sz="1400" dirty="0"/>
              <a:t>/wiki/K%C3%B6nigsberg</a:t>
            </a:r>
            <a:endParaRPr kumimoji="1" lang="zh-TW" altLang="en-US" sz="1400" dirty="0"/>
          </a:p>
        </p:txBody>
      </p:sp>
      <p:sp>
        <p:nvSpPr>
          <p:cNvPr id="4" name="文字方塊 3"/>
          <p:cNvSpPr txBox="1"/>
          <p:nvPr/>
        </p:nvSpPr>
        <p:spPr>
          <a:xfrm>
            <a:off x="5867400" y="6201658"/>
            <a:ext cx="2819400" cy="646331"/>
          </a:xfrm>
          <a:prstGeom prst="rect">
            <a:avLst/>
          </a:prstGeom>
          <a:noFill/>
        </p:spPr>
        <p:txBody>
          <a:bodyPr wrap="square" rtlCol="0">
            <a:spAutoFit/>
          </a:bodyPr>
          <a:lstStyle/>
          <a:p>
            <a:pPr algn="ctr"/>
            <a:r>
              <a:rPr kumimoji="1" lang="en-US" altLang="zh-TW" dirty="0"/>
              <a:t>Konigsberg</a:t>
            </a:r>
            <a:r>
              <a:rPr kumimoji="1" lang="zh-CN" altLang="en-US" dirty="0"/>
              <a:t> </a:t>
            </a:r>
            <a:r>
              <a:rPr kumimoji="1" lang="en-US" altLang="zh-CN" dirty="0"/>
              <a:t>castle</a:t>
            </a:r>
            <a:r>
              <a:rPr kumimoji="1" lang="zh-CN" altLang="en-US" dirty="0"/>
              <a:t> </a:t>
            </a:r>
            <a:r>
              <a:rPr kumimoji="1" lang="en-US" altLang="zh-CN" dirty="0"/>
              <a:t>before</a:t>
            </a:r>
            <a:r>
              <a:rPr kumimoji="1" lang="zh-CN" altLang="en-US" dirty="0"/>
              <a:t> </a:t>
            </a:r>
            <a:r>
              <a:rPr kumimoji="1" lang="en-US" altLang="zh-CN" dirty="0"/>
              <a:t>World</a:t>
            </a:r>
            <a:r>
              <a:rPr kumimoji="1" lang="zh-CN" altLang="en-US" dirty="0"/>
              <a:t> </a:t>
            </a:r>
            <a:r>
              <a:rPr kumimoji="1" lang="en-US" altLang="zh-CN" dirty="0"/>
              <a:t>War</a:t>
            </a:r>
            <a:r>
              <a:rPr kumimoji="1" lang="zh-CN" altLang="en-US" dirty="0"/>
              <a:t> </a:t>
            </a:r>
            <a:r>
              <a:rPr kumimoji="1" lang="en-US" altLang="zh-CN" dirty="0"/>
              <a:t>I</a:t>
            </a:r>
            <a:endParaRPr kumimoji="1" lang="zh-TW" altLang="en-US" dirty="0"/>
          </a:p>
        </p:txBody>
      </p:sp>
      <p:pic>
        <p:nvPicPr>
          <p:cNvPr id="9" name="圖片 8" descr="800px-Königsberg_Castle.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57800" y="1371600"/>
            <a:ext cx="3581400" cy="4875181"/>
          </a:xfrm>
          <a:prstGeom prst="rect">
            <a:avLst/>
          </a:prstGeom>
        </p:spPr>
      </p:pic>
      <p:sp>
        <p:nvSpPr>
          <p:cNvPr id="5" name="投影片編號版面配置區 4"/>
          <p:cNvSpPr>
            <a:spLocks noGrp="1"/>
          </p:cNvSpPr>
          <p:nvPr>
            <p:ph type="sldNum" sz="quarter" idx="12"/>
          </p:nvPr>
        </p:nvSpPr>
        <p:spPr/>
        <p:txBody>
          <a:bodyPr/>
          <a:lstStyle/>
          <a:p>
            <a:fld id="{B6F15528-21DE-4FAA-801E-634DDDAF4B2B}" type="slidenum">
              <a:rPr lang="en-US" smtClean="0"/>
              <a:pPr/>
              <a:t>4</a:t>
            </a:fld>
            <a:endParaRPr lang="en-US"/>
          </a:p>
        </p:txBody>
      </p:sp>
    </p:spTree>
    <p:extLst>
      <p:ext uri="{BB962C8B-B14F-4D97-AF65-F5344CB8AC3E}">
        <p14:creationId xmlns:p14="http://schemas.microsoft.com/office/powerpoint/2010/main" val="36855985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Bipartite graph</a:t>
            </a:r>
          </a:p>
        </p:txBody>
      </p:sp>
      <p:sp>
        <p:nvSpPr>
          <p:cNvPr id="3" name="Content Placeholder 2"/>
          <p:cNvSpPr>
            <a:spLocks noGrp="1"/>
          </p:cNvSpPr>
          <p:nvPr>
            <p:ph idx="1"/>
          </p:nvPr>
        </p:nvSpPr>
        <p:spPr>
          <a:xfrm>
            <a:off x="457200" y="1600200"/>
            <a:ext cx="4402832" cy="4530725"/>
          </a:xfrm>
        </p:spPr>
        <p:txBody>
          <a:bodyPr/>
          <a:lstStyle/>
          <a:p>
            <a:r>
              <a:rPr lang="en-US" dirty="0"/>
              <a:t>Nodes are partitioned into two groups</a:t>
            </a:r>
          </a:p>
          <a:p>
            <a:r>
              <a:rPr lang="en-US" dirty="0"/>
              <a:t>All edges have one end in Group A and the other end in Group B. </a:t>
            </a:r>
          </a:p>
          <a:p>
            <a:pPr marL="0" indent="0">
              <a:buNone/>
            </a:pPr>
            <a:endParaRPr lang="en-US" dirty="0"/>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40</a:t>
            </a:fld>
            <a:endParaRPr lang="en-US" altLang="zh-CN"/>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04048" y="2005012"/>
            <a:ext cx="3885210" cy="3872259"/>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16102799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GB" altLang="zh-TW" dirty="0"/>
              <a:t>U</a:t>
            </a:r>
            <a:r>
              <a:rPr lang="en-GB" altLang="zh-TW" dirty="0"/>
              <a:t>se maximum flow algorithm to solve matching problem</a:t>
            </a:r>
            <a:endParaRPr kumimoji="1" lang="zh-TW" altLang="en-US" dirty="0"/>
          </a:p>
        </p:txBody>
      </p:sp>
      <p:sp>
        <p:nvSpPr>
          <p:cNvPr id="3" name="內容版面配置區 2"/>
          <p:cNvSpPr>
            <a:spLocks noGrp="1"/>
          </p:cNvSpPr>
          <p:nvPr>
            <p:ph idx="1"/>
          </p:nvPr>
        </p:nvSpPr>
        <p:spPr>
          <a:xfrm>
            <a:off x="457200" y="1600200"/>
            <a:ext cx="4114800" cy="4530725"/>
          </a:xfrm>
        </p:spPr>
        <p:txBody>
          <a:bodyPr/>
          <a:lstStyle/>
          <a:p>
            <a:r>
              <a:rPr lang="en-GB" altLang="zh-TW" dirty="0"/>
              <a:t>A</a:t>
            </a:r>
            <a:r>
              <a:rPr kumimoji="1" lang="en-GB" altLang="zh-TW" dirty="0"/>
              <a:t>dd a source node </a:t>
            </a:r>
            <a:r>
              <a:rPr kumimoji="1" lang="en-GB" altLang="zh-TW" i="1" dirty="0"/>
              <a:t>s</a:t>
            </a:r>
            <a:r>
              <a:rPr kumimoji="1" lang="zh-CN" altLang="en-US" dirty="0"/>
              <a:t> </a:t>
            </a:r>
            <a:r>
              <a:rPr kumimoji="1" lang="en-GB" altLang="zh-CN" dirty="0"/>
              <a:t>and</a:t>
            </a:r>
            <a:r>
              <a:rPr kumimoji="1" lang="zh-CN" altLang="en-US" dirty="0"/>
              <a:t> </a:t>
            </a:r>
            <a:r>
              <a:rPr kumimoji="1" lang="en-GB" altLang="zh-CN" dirty="0"/>
              <a:t>a</a:t>
            </a:r>
            <a:r>
              <a:rPr kumimoji="1" lang="zh-CN" altLang="en-US" dirty="0"/>
              <a:t> </a:t>
            </a:r>
            <a:r>
              <a:rPr kumimoji="1" lang="en-GB" altLang="zh-CN" dirty="0"/>
              <a:t>sink</a:t>
            </a:r>
            <a:r>
              <a:rPr kumimoji="1" lang="zh-CN" altLang="en-US" dirty="0"/>
              <a:t> </a:t>
            </a:r>
            <a:r>
              <a:rPr kumimoji="1" lang="en-GB" altLang="zh-CN" dirty="0"/>
              <a:t>node</a:t>
            </a:r>
            <a:r>
              <a:rPr kumimoji="1" lang="zh-CN" altLang="en-US" dirty="0"/>
              <a:t> </a:t>
            </a:r>
            <a:r>
              <a:rPr kumimoji="1" lang="en-GB" altLang="zh-CN" i="1" dirty="0"/>
              <a:t>t</a:t>
            </a:r>
            <a:r>
              <a:rPr kumimoji="1" lang="zh-CN" altLang="en-US" dirty="0"/>
              <a:t> </a:t>
            </a:r>
            <a:r>
              <a:rPr kumimoji="1" lang="en-GB" altLang="zh-CN" dirty="0"/>
              <a:t>to</a:t>
            </a:r>
            <a:r>
              <a:rPr kumimoji="1" lang="zh-CN" altLang="en-US" dirty="0"/>
              <a:t> </a:t>
            </a:r>
            <a:r>
              <a:rPr kumimoji="1" lang="en-GB" altLang="zh-CN" dirty="0"/>
              <a:t>the</a:t>
            </a:r>
            <a:r>
              <a:rPr kumimoji="1" lang="zh-CN" altLang="en-US" dirty="0"/>
              <a:t> </a:t>
            </a:r>
            <a:r>
              <a:rPr kumimoji="1" lang="en-GB" altLang="zh-CN" dirty="0"/>
              <a:t>bipartite</a:t>
            </a:r>
            <a:r>
              <a:rPr kumimoji="1" lang="zh-CN" altLang="en-US" dirty="0"/>
              <a:t> </a:t>
            </a:r>
            <a:r>
              <a:rPr kumimoji="1" lang="en-GB" altLang="zh-CN" dirty="0"/>
              <a:t>graph</a:t>
            </a:r>
            <a:r>
              <a:rPr kumimoji="1" lang="zh-CN" altLang="en-US" dirty="0"/>
              <a:t> </a:t>
            </a:r>
            <a:r>
              <a:rPr lang="en-GB" altLang="zh-CN" dirty="0"/>
              <a:t>and</a:t>
            </a:r>
            <a:r>
              <a:rPr lang="zh-CN" altLang="en-US" dirty="0"/>
              <a:t> </a:t>
            </a:r>
            <a:r>
              <a:rPr lang="en-GB" altLang="zh-CN" dirty="0"/>
              <a:t>apply</a:t>
            </a:r>
            <a:r>
              <a:rPr lang="zh-CN" altLang="en-US" dirty="0"/>
              <a:t> </a:t>
            </a:r>
            <a:r>
              <a:rPr lang="en-GB" altLang="zh-CN" dirty="0"/>
              <a:t>the</a:t>
            </a:r>
            <a:r>
              <a:rPr lang="zh-CN" altLang="en-US" dirty="0"/>
              <a:t> </a:t>
            </a:r>
            <a:r>
              <a:rPr lang="en-GB" altLang="zh-CN" dirty="0"/>
              <a:t>maximum</a:t>
            </a:r>
            <a:r>
              <a:rPr lang="zh-CN" altLang="en-US" dirty="0"/>
              <a:t> </a:t>
            </a:r>
            <a:r>
              <a:rPr lang="en-GB" altLang="zh-CN" dirty="0"/>
              <a:t>flow</a:t>
            </a:r>
            <a:r>
              <a:rPr lang="zh-CN" altLang="en-US" dirty="0"/>
              <a:t> </a:t>
            </a:r>
            <a:r>
              <a:rPr lang="en-GB" altLang="zh-CN" dirty="0"/>
              <a:t>algorithm</a:t>
            </a:r>
            <a:r>
              <a:rPr lang="en-US" altLang="zh-CN" dirty="0"/>
              <a:t>.</a:t>
            </a:r>
          </a:p>
          <a:p>
            <a:r>
              <a:rPr kumimoji="1" lang="en-US" altLang="zh-TW" dirty="0"/>
              <a:t>Each</a:t>
            </a:r>
            <a:r>
              <a:rPr kumimoji="1" lang="zh-CN" altLang="en-US" dirty="0"/>
              <a:t> </a:t>
            </a:r>
            <a:r>
              <a:rPr lang="en-GB" altLang="zh-CN" dirty="0"/>
              <a:t>edge</a:t>
            </a:r>
            <a:r>
              <a:rPr lang="zh-CN" altLang="en-US" dirty="0"/>
              <a:t> </a:t>
            </a:r>
            <a:r>
              <a:rPr lang="en-GB" altLang="zh-CN" dirty="0"/>
              <a:t>has</a:t>
            </a:r>
            <a:r>
              <a:rPr lang="zh-CN" altLang="en-US" dirty="0"/>
              <a:t> </a:t>
            </a:r>
            <a:r>
              <a:rPr lang="en-GB" altLang="zh-CN" dirty="0"/>
              <a:t>a</a:t>
            </a:r>
            <a:r>
              <a:rPr lang="zh-CN" altLang="en-US" dirty="0"/>
              <a:t> </a:t>
            </a:r>
            <a:r>
              <a:rPr lang="en-GB" altLang="zh-CN" dirty="0"/>
              <a:t>capacity</a:t>
            </a:r>
            <a:r>
              <a:rPr lang="zh-CN" altLang="en-US" dirty="0"/>
              <a:t> </a:t>
            </a:r>
            <a:r>
              <a:rPr lang="en-GB" altLang="zh-CN" dirty="0"/>
              <a:t>of</a:t>
            </a:r>
            <a:r>
              <a:rPr lang="zh-CN" altLang="en-US" dirty="0"/>
              <a:t> </a:t>
            </a:r>
            <a:r>
              <a:rPr lang="en-US" altLang="zh-CN" dirty="0"/>
              <a:t>1</a:t>
            </a:r>
            <a:endParaRPr kumimoji="1" lang="zh-TW" altLang="en-US" dirty="0"/>
          </a:p>
        </p:txBody>
      </p:sp>
      <p:sp>
        <p:nvSpPr>
          <p:cNvPr id="4" name="日期版面配置區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投影片編號版面配置區 4"/>
          <p:cNvSpPr>
            <a:spLocks noGrp="1"/>
          </p:cNvSpPr>
          <p:nvPr>
            <p:ph type="sldNum" sz="quarter" idx="12"/>
          </p:nvPr>
        </p:nvSpPr>
        <p:spPr/>
        <p:txBody>
          <a:bodyPr/>
          <a:lstStyle/>
          <a:p>
            <a:pPr>
              <a:defRPr/>
            </a:pPr>
            <a:fld id="{F85A0ED5-3C67-A940-BE1C-9D228A8F5C85}" type="slidenum">
              <a:rPr lang="en-US" altLang="zh-CN" smtClean="0"/>
              <a:pPr>
                <a:defRPr/>
              </a:pPr>
              <a:t>41</a:t>
            </a:fld>
            <a:endParaRPr lang="en-US" altLang="zh-CN"/>
          </a:p>
        </p:txBody>
      </p:sp>
      <p:pic>
        <p:nvPicPr>
          <p:cNvPr id="6" name="圖片 5"/>
          <p:cNvPicPr>
            <a:picLocks noChangeAspect="1"/>
          </p:cNvPicPr>
          <p:nvPr/>
        </p:nvPicPr>
        <p:blipFill>
          <a:blip r:embed="rId2"/>
          <a:stretch>
            <a:fillRect/>
          </a:stretch>
        </p:blipFill>
        <p:spPr>
          <a:xfrm>
            <a:off x="4427984" y="2420888"/>
            <a:ext cx="4571999" cy="3038354"/>
          </a:xfrm>
          <a:prstGeom prst="rect">
            <a:avLst/>
          </a:prstGeom>
        </p:spPr>
      </p:pic>
    </p:spTree>
    <p:extLst>
      <p:ext uri="{BB962C8B-B14F-4D97-AF65-F5344CB8AC3E}">
        <p14:creationId xmlns:p14="http://schemas.microsoft.com/office/powerpoint/2010/main" val="21227327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 Theory and Linear Programming</a:t>
            </a:r>
          </a:p>
        </p:txBody>
      </p:sp>
      <p:sp>
        <p:nvSpPr>
          <p:cNvPr id="3" name="Content Placeholder 2"/>
          <p:cNvSpPr>
            <a:spLocks noGrp="1"/>
          </p:cNvSpPr>
          <p:nvPr>
            <p:ph idx="1"/>
          </p:nvPr>
        </p:nvSpPr>
        <p:spPr/>
        <p:txBody>
          <a:bodyPr/>
          <a:lstStyle/>
          <a:p>
            <a:r>
              <a:rPr lang="en-US" dirty="0"/>
              <a:t>We can use methods in linear programming, such as the simplex method, to solve problems in graph theory.</a:t>
            </a:r>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42</a:t>
            </a:fld>
            <a:endParaRPr lang="en-US" altLang="zh-CN"/>
          </a:p>
        </p:txBody>
      </p:sp>
    </p:spTree>
    <p:extLst>
      <p:ext uri="{BB962C8B-B14F-4D97-AF65-F5344CB8AC3E}">
        <p14:creationId xmlns:p14="http://schemas.microsoft.com/office/powerpoint/2010/main" val="40903500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programming in maximum flow problem</a:t>
            </a:r>
          </a:p>
        </p:txBody>
      </p:sp>
      <p:sp>
        <p:nvSpPr>
          <p:cNvPr id="3" name="Content Placeholder 2"/>
          <p:cNvSpPr>
            <a:spLocks noGrp="1"/>
          </p:cNvSpPr>
          <p:nvPr>
            <p:ph idx="1"/>
          </p:nvPr>
        </p:nvSpPr>
        <p:spPr/>
        <p:txBody>
          <a:bodyPr/>
          <a:lstStyle/>
          <a:p>
            <a:r>
              <a:rPr lang="en-US" dirty="0"/>
              <a:t>Consider a directed graph </a:t>
            </a:r>
            <a:r>
              <a:rPr lang="en-US" i="1" dirty="0"/>
              <a:t>G = (V(G), A(G)), </a:t>
            </a:r>
            <a:r>
              <a:rPr lang="en-US" dirty="0"/>
              <a:t>a source node </a:t>
            </a:r>
            <a:r>
              <a:rPr lang="en-US" i="1" dirty="0"/>
              <a:t>s</a:t>
            </a:r>
            <a:r>
              <a:rPr lang="en-US" dirty="0"/>
              <a:t>, and a sink node </a:t>
            </a:r>
            <a:r>
              <a:rPr lang="en-US" i="1" dirty="0"/>
              <a:t>t</a:t>
            </a:r>
            <a:r>
              <a:rPr lang="en-US" dirty="0"/>
              <a:t>, and a flow capacity </a:t>
            </a:r>
            <a:r>
              <a:rPr lang="en-US" i="1" dirty="0" err="1"/>
              <a:t>u</a:t>
            </a:r>
            <a:r>
              <a:rPr lang="en-US" i="1" baseline="-25000" dirty="0" err="1"/>
              <a:t>ij</a:t>
            </a:r>
            <a:r>
              <a:rPr lang="en-US" dirty="0"/>
              <a:t> for every edge </a:t>
            </a:r>
            <a:r>
              <a:rPr lang="en-US" i="1" dirty="0" err="1"/>
              <a:t>ij</a:t>
            </a:r>
            <a:r>
              <a:rPr lang="en-US" dirty="0"/>
              <a:t> in </a:t>
            </a:r>
            <a:r>
              <a:rPr lang="en-US" i="1" dirty="0"/>
              <a:t>A(G)</a:t>
            </a:r>
            <a:r>
              <a:rPr lang="en-US" dirty="0"/>
              <a:t>.</a:t>
            </a:r>
          </a:p>
          <a:p>
            <a:r>
              <a:rPr lang="en-US" dirty="0"/>
              <a:t>Let </a:t>
            </a:r>
            <a:r>
              <a:rPr lang="en-US" i="1" dirty="0" err="1"/>
              <a:t>x</a:t>
            </a:r>
            <a:r>
              <a:rPr lang="en-US" i="1" baseline="-25000" dirty="0" err="1"/>
              <a:t>ij</a:t>
            </a:r>
            <a:r>
              <a:rPr lang="en-US" i="1" dirty="0"/>
              <a:t> </a:t>
            </a:r>
            <a:r>
              <a:rPr lang="en-US" dirty="0"/>
              <a:t>represent the flow from node </a:t>
            </a:r>
            <a:r>
              <a:rPr lang="en-US" i="1" dirty="0" err="1"/>
              <a:t>i</a:t>
            </a:r>
            <a:r>
              <a:rPr lang="en-US" dirty="0"/>
              <a:t> to </a:t>
            </a:r>
            <a:r>
              <a:rPr lang="en-US" i="1" dirty="0"/>
              <a:t>j</a:t>
            </a:r>
            <a:r>
              <a:rPr lang="en-US" dirty="0"/>
              <a:t>, then the corresponding linear programming model is</a:t>
            </a:r>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43</a:t>
            </a:fld>
            <a:endParaRPr lang="en-US" altLang="zh-CN"/>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7784" y="4581128"/>
            <a:ext cx="4151276" cy="2153964"/>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8268903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Vertex cover problem</a:t>
            </a:r>
          </a:p>
        </p:txBody>
      </p:sp>
      <p:sp>
        <p:nvSpPr>
          <p:cNvPr id="3" name="Content Placeholder 2"/>
          <p:cNvSpPr>
            <a:spLocks noGrp="1"/>
          </p:cNvSpPr>
          <p:nvPr>
            <p:ph idx="1"/>
          </p:nvPr>
        </p:nvSpPr>
        <p:spPr>
          <a:xfrm>
            <a:off x="467544" y="1124744"/>
            <a:ext cx="4248472" cy="4530725"/>
          </a:xfrm>
        </p:spPr>
        <p:txBody>
          <a:bodyPr/>
          <a:lstStyle/>
          <a:p>
            <a:r>
              <a:rPr lang="en-US" dirty="0"/>
              <a:t>Suppose a policeman at a road intersection can police all roads immediately incident with that intersection</a:t>
            </a:r>
          </a:p>
          <a:p>
            <a:r>
              <a:rPr lang="en-US" dirty="0">
                <a:solidFill>
                  <a:srgbClr val="3366FF"/>
                </a:solidFill>
              </a:rPr>
              <a:t>Question: </a:t>
            </a:r>
            <a:r>
              <a:rPr lang="en-US" dirty="0"/>
              <a:t>what’s the least number of policemen required to police a city?</a:t>
            </a:r>
          </a:p>
        </p:txBody>
      </p:sp>
      <p:sp>
        <p:nvSpPr>
          <p:cNvPr id="4" name="Date Placeholder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Slide Number Placeholder 4"/>
          <p:cNvSpPr>
            <a:spLocks noGrp="1"/>
          </p:cNvSpPr>
          <p:nvPr>
            <p:ph type="sldNum" sz="quarter" idx="12"/>
          </p:nvPr>
        </p:nvSpPr>
        <p:spPr/>
        <p:txBody>
          <a:bodyPr/>
          <a:lstStyle/>
          <a:p>
            <a:pPr>
              <a:defRPr/>
            </a:pPr>
            <a:fld id="{F85A0ED5-3C67-A940-BE1C-9D228A8F5C85}" type="slidenum">
              <a:rPr lang="en-US" altLang="zh-CN" smtClean="0"/>
              <a:pPr>
                <a:defRPr/>
              </a:pPr>
              <a:t>44</a:t>
            </a:fld>
            <a:endParaRPr lang="en-US" altLang="zh-CN"/>
          </a:p>
        </p:txBody>
      </p:sp>
      <p:pic>
        <p:nvPicPr>
          <p:cNvPr id="6" name="圖片 5"/>
          <p:cNvPicPr>
            <a:picLocks noChangeAspect="1"/>
          </p:cNvPicPr>
          <p:nvPr/>
        </p:nvPicPr>
        <p:blipFill>
          <a:blip r:embed="rId2"/>
          <a:stretch>
            <a:fillRect/>
          </a:stretch>
        </p:blipFill>
        <p:spPr>
          <a:xfrm>
            <a:off x="5076056" y="1052736"/>
            <a:ext cx="3949700" cy="4279900"/>
          </a:xfrm>
          <a:prstGeom prst="rect">
            <a:avLst/>
          </a:prstGeom>
        </p:spPr>
      </p:pic>
      <p:sp>
        <p:nvSpPr>
          <p:cNvPr id="7" name="文字方塊 6"/>
          <p:cNvSpPr txBox="1"/>
          <p:nvPr/>
        </p:nvSpPr>
        <p:spPr>
          <a:xfrm>
            <a:off x="5940152" y="5517232"/>
            <a:ext cx="2442696" cy="701731"/>
          </a:xfrm>
          <a:prstGeom prst="rect">
            <a:avLst/>
          </a:prstGeom>
          <a:noFill/>
        </p:spPr>
        <p:txBody>
          <a:bodyPr wrap="none" rtlCol="0">
            <a:spAutoFit/>
          </a:bodyPr>
          <a:lstStyle/>
          <a:p>
            <a:r>
              <a:rPr kumimoji="1" lang="en-GB" altLang="zh-TW" dirty="0"/>
              <a:t>Vertices: intersections</a:t>
            </a:r>
          </a:p>
          <a:p>
            <a:r>
              <a:rPr kumimoji="1" lang="en-GB" altLang="zh-TW" dirty="0"/>
              <a:t>Edges: roads</a:t>
            </a:r>
            <a:endParaRPr kumimoji="1" lang="zh-TW" altLang="en-US" dirty="0"/>
          </a:p>
        </p:txBody>
      </p:sp>
    </p:spTree>
    <p:extLst>
      <p:ext uri="{BB962C8B-B14F-4D97-AF65-F5344CB8AC3E}">
        <p14:creationId xmlns:p14="http://schemas.microsoft.com/office/powerpoint/2010/main" val="15350845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GB" altLang="zh-TW" dirty="0"/>
              <a:t>Linear programming on vertex cover problem</a:t>
            </a:r>
            <a:endParaRPr kumimoji="1" lang="zh-TW" altLang="en-US" dirty="0"/>
          </a:p>
        </p:txBody>
      </p:sp>
      <p:sp>
        <p:nvSpPr>
          <p:cNvPr id="4" name="日期版面配置區 3"/>
          <p:cNvSpPr>
            <a:spLocks noGrp="1"/>
          </p:cNvSpPr>
          <p:nvPr>
            <p:ph type="dt" sz="half" idx="10"/>
          </p:nvPr>
        </p:nvSpPr>
        <p:spPr/>
        <p:txBody>
          <a:bodyPr/>
          <a:lstStyle/>
          <a:p>
            <a:pPr>
              <a:defRPr/>
            </a:pPr>
            <a:fld id="{B1B2D6D1-F74D-E944-A002-65F0524EFF93}" type="datetime1">
              <a:rPr lang="en-GB" altLang="zh-CN" smtClean="0"/>
              <a:pPr>
                <a:defRPr/>
              </a:pPr>
              <a:t>15/05/2020</a:t>
            </a:fld>
            <a:endParaRPr lang="en-US" altLang="zh-CN"/>
          </a:p>
        </p:txBody>
      </p:sp>
      <p:sp>
        <p:nvSpPr>
          <p:cNvPr id="5" name="投影片編號版面配置區 4"/>
          <p:cNvSpPr>
            <a:spLocks noGrp="1"/>
          </p:cNvSpPr>
          <p:nvPr>
            <p:ph type="sldNum" sz="quarter" idx="12"/>
          </p:nvPr>
        </p:nvSpPr>
        <p:spPr/>
        <p:txBody>
          <a:bodyPr/>
          <a:lstStyle/>
          <a:p>
            <a:pPr>
              <a:defRPr/>
            </a:pPr>
            <a:fld id="{F85A0ED5-3C67-A940-BE1C-9D228A8F5C85}" type="slidenum">
              <a:rPr lang="en-US" altLang="zh-CN" smtClean="0"/>
              <a:pPr>
                <a:defRPr/>
              </a:pPr>
              <a:t>45</a:t>
            </a:fld>
            <a:endParaRPr lang="en-US" altLang="zh-CN"/>
          </a:p>
        </p:txBody>
      </p:sp>
      <p:pic>
        <p:nvPicPr>
          <p:cNvPr id="6" name="圖片 5"/>
          <p:cNvPicPr>
            <a:picLocks noChangeAspect="1"/>
          </p:cNvPicPr>
          <p:nvPr/>
        </p:nvPicPr>
        <p:blipFill>
          <a:blip r:embed="rId2"/>
          <a:stretch>
            <a:fillRect/>
          </a:stretch>
        </p:blipFill>
        <p:spPr>
          <a:xfrm>
            <a:off x="0" y="1916832"/>
            <a:ext cx="4775200" cy="4686300"/>
          </a:xfrm>
          <a:prstGeom prst="rect">
            <a:avLst/>
          </a:prstGeom>
        </p:spPr>
      </p:pic>
      <p:pic>
        <p:nvPicPr>
          <p:cNvPr id="7" name="圖片 6"/>
          <p:cNvPicPr>
            <a:picLocks noChangeAspect="1"/>
          </p:cNvPicPr>
          <p:nvPr/>
        </p:nvPicPr>
        <p:blipFill>
          <a:blip r:embed="rId3"/>
          <a:stretch>
            <a:fillRect/>
          </a:stretch>
        </p:blipFill>
        <p:spPr>
          <a:xfrm>
            <a:off x="5508104" y="1844824"/>
            <a:ext cx="2336800" cy="965200"/>
          </a:xfrm>
          <a:prstGeom prst="rect">
            <a:avLst/>
          </a:prstGeom>
        </p:spPr>
      </p:pic>
      <p:sp>
        <p:nvSpPr>
          <p:cNvPr id="8" name="文字方塊 7"/>
          <p:cNvSpPr txBox="1"/>
          <p:nvPr/>
        </p:nvSpPr>
        <p:spPr>
          <a:xfrm>
            <a:off x="4788024" y="2708920"/>
            <a:ext cx="4032449" cy="369332"/>
          </a:xfrm>
          <a:prstGeom prst="rect">
            <a:avLst/>
          </a:prstGeom>
          <a:noFill/>
        </p:spPr>
        <p:txBody>
          <a:bodyPr wrap="square" rtlCol="0">
            <a:spAutoFit/>
          </a:bodyPr>
          <a:lstStyle/>
          <a:p>
            <a:r>
              <a:rPr kumimoji="1" lang="en-GB" altLang="zh-TW" dirty="0"/>
              <a:t>indicates whether vertex </a:t>
            </a:r>
            <a:r>
              <a:rPr kumimoji="1" lang="en-GB" altLang="zh-TW" i="1" dirty="0" err="1"/>
              <a:t>i</a:t>
            </a:r>
            <a:r>
              <a:rPr kumimoji="1" lang="en-GB" altLang="zh-TW" dirty="0"/>
              <a:t> is selected</a:t>
            </a:r>
            <a:endParaRPr kumimoji="1" lang="zh-TW" altLang="en-US" dirty="0"/>
          </a:p>
        </p:txBody>
      </p:sp>
      <p:pic>
        <p:nvPicPr>
          <p:cNvPr id="9" name="圖片 8"/>
          <p:cNvPicPr>
            <a:picLocks noChangeAspect="1"/>
          </p:cNvPicPr>
          <p:nvPr/>
        </p:nvPicPr>
        <p:blipFill rotWithShape="1">
          <a:blip r:embed="rId4"/>
          <a:srcRect l="43609" t="424"/>
          <a:stretch/>
        </p:blipFill>
        <p:spPr>
          <a:xfrm>
            <a:off x="5236340" y="4014056"/>
            <a:ext cx="3745511" cy="2111907"/>
          </a:xfrm>
          <a:prstGeom prst="rect">
            <a:avLst/>
          </a:prstGeom>
        </p:spPr>
      </p:pic>
      <p:sp>
        <p:nvSpPr>
          <p:cNvPr id="10" name="文字方塊 9"/>
          <p:cNvSpPr txBox="1"/>
          <p:nvPr/>
        </p:nvSpPr>
        <p:spPr>
          <a:xfrm>
            <a:off x="5220072" y="4869160"/>
            <a:ext cx="1172692" cy="369332"/>
          </a:xfrm>
          <a:prstGeom prst="rect">
            <a:avLst/>
          </a:prstGeom>
          <a:noFill/>
        </p:spPr>
        <p:txBody>
          <a:bodyPr wrap="none" rtlCol="0">
            <a:spAutoFit/>
          </a:bodyPr>
          <a:lstStyle/>
          <a:p>
            <a:r>
              <a:rPr kumimoji="1" lang="en-GB" altLang="zh-TW" dirty="0"/>
              <a:t>subject</a:t>
            </a:r>
            <a:r>
              <a:rPr kumimoji="1" lang="zh-CN" altLang="en-US" dirty="0"/>
              <a:t> </a:t>
            </a:r>
            <a:r>
              <a:rPr kumimoji="1" lang="en-GB" altLang="zh-CN" dirty="0"/>
              <a:t>to</a:t>
            </a:r>
            <a:endParaRPr kumimoji="1" lang="zh-TW" altLang="en-US" dirty="0"/>
          </a:p>
        </p:txBody>
      </p:sp>
    </p:spTree>
    <p:extLst>
      <p:ext uri="{BB962C8B-B14F-4D97-AF65-F5344CB8AC3E}">
        <p14:creationId xmlns:p14="http://schemas.microsoft.com/office/powerpoint/2010/main" val="7079065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ChangeArrowheads="1"/>
          </p:cNvSpPr>
          <p:nvPr/>
        </p:nvSpPr>
        <p:spPr bwMode="auto">
          <a:xfrm>
            <a:off x="1218711" y="1606550"/>
            <a:ext cx="6515100" cy="3810000"/>
          </a:xfrm>
          <a:prstGeom prst="rect">
            <a:avLst/>
          </a:prstGeom>
          <a:solidFill>
            <a:schemeClr val="bg1">
              <a:lumMod val="95000"/>
            </a:schemeClr>
          </a:solidFill>
          <a:ln w="12700">
            <a:solidFill>
              <a:srgbClr val="000000"/>
            </a:solidFill>
            <a:miter lim="800000"/>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endParaRPr lang="en-US"/>
          </a:p>
        </p:txBody>
      </p:sp>
      <p:sp>
        <p:nvSpPr>
          <p:cNvPr id="149507" name="Rectangle 3"/>
          <p:cNvSpPr>
            <a:spLocks noChangeArrowheads="1"/>
          </p:cNvSpPr>
          <p:nvPr/>
        </p:nvSpPr>
        <p:spPr bwMode="auto">
          <a:xfrm>
            <a:off x="687388" y="1104900"/>
            <a:ext cx="7289800" cy="3867150"/>
          </a:xfrm>
          <a:prstGeom prst="rect">
            <a:avLst/>
          </a:prstGeom>
          <a:noFill/>
          <a:ln w="12700">
            <a:noFill/>
            <a:miter lim="800000"/>
            <a:headEnd/>
            <a:tailEnd/>
          </a:ln>
          <a:effectLst/>
        </p:spPr>
        <p:txBody>
          <a:bodyPr lIns="90488" tIns="44450" rIns="90488" bIns="44450"/>
          <a:lstStyle/>
          <a:p>
            <a:pPr marL="342900" indent="-342900" algn="l">
              <a:spcBef>
                <a:spcPct val="20000"/>
              </a:spcBef>
              <a:buSzPct val="75000"/>
              <a:buFont typeface="Monotype Sorts" pitchFamily="2" charset="2"/>
              <a:buChar char="n"/>
            </a:pPr>
            <a:r>
              <a:rPr lang="en-US" sz="2400" dirty="0">
                <a:solidFill>
                  <a:srgbClr val="000000"/>
                </a:solidFill>
                <a:effectLst/>
                <a:latin typeface="Arial" panose="020B0604020202020204" pitchFamily="34" charset="0"/>
                <a:cs typeface="Arial" panose="020B0604020202020204" pitchFamily="34" charset="0"/>
              </a:rPr>
              <a:t>Linear Programming Formulation</a:t>
            </a:r>
          </a:p>
          <a:p>
            <a:pPr marL="342900" indent="-342900" algn="l">
              <a:spcBef>
                <a:spcPct val="20000"/>
              </a:spcBef>
              <a:buSzPct val="75000"/>
              <a:buFont typeface="Monotype Sorts" pitchFamily="2" charset="2"/>
              <a:buNone/>
            </a:pPr>
            <a:r>
              <a:rPr lang="en-US" sz="1000" dirty="0">
                <a:solidFill>
                  <a:srgbClr val="000000"/>
                </a:solidFill>
                <a:effectLst/>
                <a:latin typeface="Arial" panose="020B0604020202020204" pitchFamily="34" charset="0"/>
                <a:cs typeface="Arial" panose="020B0604020202020204" pitchFamily="34" charset="0"/>
              </a:rPr>
              <a:t>	</a:t>
            </a:r>
          </a:p>
          <a:p>
            <a:pPr marL="342900" indent="-342900" algn="l">
              <a:spcBef>
                <a:spcPct val="20000"/>
              </a:spcBef>
              <a:buSzPct val="75000"/>
              <a:buFont typeface="Monotype Sorts" pitchFamily="2" charset="2"/>
              <a:buNone/>
            </a:pPr>
            <a:r>
              <a:rPr lang="en-US" sz="2400" dirty="0">
                <a:solidFill>
                  <a:srgbClr val="000000"/>
                </a:solidFill>
                <a:effectLst/>
                <a:latin typeface="Arial" panose="020B0604020202020204" pitchFamily="34" charset="0"/>
                <a:cs typeface="Arial" panose="020B0604020202020204" pitchFamily="34" charset="0"/>
              </a:rPr>
              <a:t>        Using the notation:</a:t>
            </a:r>
          </a:p>
          <a:p>
            <a:pPr marL="342900" indent="-342900" algn="l">
              <a:spcBef>
                <a:spcPct val="20000"/>
              </a:spcBef>
              <a:buSzPct val="75000"/>
              <a:buFont typeface="Monotype Sorts" pitchFamily="2" charset="2"/>
              <a:buNone/>
            </a:pPr>
            <a:endParaRPr lang="en-US" sz="1200" dirty="0">
              <a:solidFill>
                <a:srgbClr val="000000"/>
              </a:solidFill>
              <a:effectLst/>
              <a:latin typeface="Arial" panose="020B0604020202020204" pitchFamily="34" charset="0"/>
              <a:cs typeface="Arial" panose="020B0604020202020204" pitchFamily="34" charset="0"/>
            </a:endParaRPr>
          </a:p>
          <a:p>
            <a:pPr marL="342900" indent="-342900" algn="l">
              <a:spcBef>
                <a:spcPct val="20000"/>
              </a:spcBef>
              <a:buSzPct val="75000"/>
              <a:buFont typeface="Monotype Sorts" pitchFamily="2" charset="2"/>
              <a:buNone/>
            </a:pPr>
            <a:r>
              <a:rPr lang="en-US" sz="2400" dirty="0">
                <a:solidFill>
                  <a:srgbClr val="000000"/>
                </a:solidFill>
                <a:effectLst/>
                <a:latin typeface="Arial" panose="020B0604020202020204" pitchFamily="34" charset="0"/>
                <a:cs typeface="Arial" panose="020B0604020202020204" pitchFamily="34" charset="0"/>
              </a:rPr>
              <a:t>              </a:t>
            </a:r>
            <a:r>
              <a:rPr lang="en-US" sz="2400" i="1" dirty="0" err="1">
                <a:solidFill>
                  <a:srgbClr val="000000"/>
                </a:solidFill>
                <a:effectLst/>
                <a:latin typeface="Arial" panose="020B0604020202020204" pitchFamily="34" charset="0"/>
                <a:cs typeface="Arial" panose="020B0604020202020204" pitchFamily="34" charset="0"/>
              </a:rPr>
              <a:t>x</a:t>
            </a:r>
            <a:r>
              <a:rPr lang="en-US" sz="2400" i="1" baseline="-25000" dirty="0" err="1">
                <a:solidFill>
                  <a:srgbClr val="000000"/>
                </a:solidFill>
                <a:effectLst/>
                <a:latin typeface="Arial" panose="020B0604020202020204" pitchFamily="34" charset="0"/>
                <a:cs typeface="Arial" panose="020B0604020202020204" pitchFamily="34" charset="0"/>
              </a:rPr>
              <a:t>ij</a:t>
            </a:r>
            <a:r>
              <a:rPr lang="en-US" sz="2400" dirty="0">
                <a:solidFill>
                  <a:srgbClr val="000000"/>
                </a:solidFill>
                <a:effectLst/>
                <a:latin typeface="Arial" panose="020B0604020202020204" pitchFamily="34" charset="0"/>
                <a:cs typeface="Arial" panose="020B0604020202020204" pitchFamily="34" charset="0"/>
              </a:rPr>
              <a:t> =       1   if the arc from node </a:t>
            </a:r>
            <a:r>
              <a:rPr lang="en-US" sz="2400" i="1" dirty="0" err="1">
                <a:solidFill>
                  <a:srgbClr val="000000"/>
                </a:solidFill>
                <a:effectLst/>
                <a:latin typeface="Arial" panose="020B0604020202020204" pitchFamily="34" charset="0"/>
                <a:cs typeface="Arial" panose="020B0604020202020204" pitchFamily="34" charset="0"/>
              </a:rPr>
              <a:t>i</a:t>
            </a:r>
            <a:r>
              <a:rPr lang="en-US" sz="2400" dirty="0">
                <a:solidFill>
                  <a:srgbClr val="000000"/>
                </a:solidFill>
                <a:effectLst/>
                <a:latin typeface="Arial" panose="020B0604020202020204" pitchFamily="34" charset="0"/>
                <a:cs typeface="Arial" panose="020B0604020202020204" pitchFamily="34" charset="0"/>
              </a:rPr>
              <a:t> to node </a:t>
            </a:r>
            <a:r>
              <a:rPr lang="en-US" sz="2400" i="1" dirty="0">
                <a:solidFill>
                  <a:srgbClr val="000000"/>
                </a:solidFill>
                <a:effectLst/>
                <a:latin typeface="Arial" panose="020B0604020202020204" pitchFamily="34" charset="0"/>
                <a:cs typeface="Arial" panose="020B0604020202020204" pitchFamily="34" charset="0"/>
              </a:rPr>
              <a:t>j</a:t>
            </a:r>
          </a:p>
          <a:p>
            <a:pPr marL="342900" indent="-342900" algn="l">
              <a:spcBef>
                <a:spcPct val="20000"/>
              </a:spcBef>
              <a:buSzPct val="75000"/>
              <a:buFont typeface="Monotype Sorts" pitchFamily="2" charset="2"/>
              <a:buNone/>
            </a:pPr>
            <a:r>
              <a:rPr lang="en-US" sz="2400" i="1" dirty="0">
                <a:solidFill>
                  <a:srgbClr val="000000"/>
                </a:solidFill>
                <a:effectLst/>
                <a:latin typeface="Arial" panose="020B0604020202020204" pitchFamily="34" charset="0"/>
                <a:cs typeface="Arial" panose="020B0604020202020204" pitchFamily="34" charset="0"/>
              </a:rPr>
              <a:t>                                 </a:t>
            </a:r>
            <a:r>
              <a:rPr lang="en-US" sz="2400" dirty="0">
                <a:solidFill>
                  <a:srgbClr val="000000"/>
                </a:solidFill>
                <a:effectLst/>
                <a:latin typeface="Arial" panose="020B0604020202020204" pitchFamily="34" charset="0"/>
                <a:cs typeface="Arial" panose="020B0604020202020204" pitchFamily="34" charset="0"/>
              </a:rPr>
              <a:t>is on the shortest route</a:t>
            </a:r>
          </a:p>
          <a:p>
            <a:pPr marL="342900" indent="-342900" algn="l">
              <a:spcBef>
                <a:spcPct val="20000"/>
              </a:spcBef>
              <a:buSzPct val="75000"/>
              <a:buFont typeface="Monotype Sorts" pitchFamily="2" charset="2"/>
              <a:buNone/>
            </a:pPr>
            <a:r>
              <a:rPr lang="en-US" sz="2400" i="1" dirty="0">
                <a:solidFill>
                  <a:srgbClr val="000000"/>
                </a:solidFill>
                <a:effectLst/>
                <a:latin typeface="Arial" panose="020B0604020202020204" pitchFamily="34" charset="0"/>
                <a:cs typeface="Arial" panose="020B0604020202020204" pitchFamily="34" charset="0"/>
              </a:rPr>
              <a:t>                          </a:t>
            </a:r>
            <a:r>
              <a:rPr lang="en-US" sz="2400" dirty="0">
                <a:solidFill>
                  <a:srgbClr val="000000"/>
                </a:solidFill>
                <a:effectLst/>
                <a:latin typeface="Arial" panose="020B0604020202020204" pitchFamily="34" charset="0"/>
                <a:cs typeface="Arial" panose="020B0604020202020204" pitchFamily="34" charset="0"/>
              </a:rPr>
              <a:t>  0   otherwise</a:t>
            </a:r>
          </a:p>
          <a:p>
            <a:pPr marL="342900" indent="-342900" algn="l">
              <a:spcBef>
                <a:spcPct val="20000"/>
              </a:spcBef>
              <a:buSzPct val="75000"/>
              <a:buFont typeface="Monotype Sorts" pitchFamily="2" charset="2"/>
              <a:buNone/>
            </a:pPr>
            <a:endParaRPr lang="en-US" sz="1200" dirty="0">
              <a:solidFill>
                <a:srgbClr val="000000"/>
              </a:solidFill>
              <a:effectLst/>
              <a:latin typeface="Arial" panose="020B0604020202020204" pitchFamily="34" charset="0"/>
              <a:cs typeface="Arial" panose="020B0604020202020204" pitchFamily="34" charset="0"/>
            </a:endParaRPr>
          </a:p>
          <a:p>
            <a:pPr marL="342900" indent="-342900" algn="l">
              <a:spcBef>
                <a:spcPct val="20000"/>
              </a:spcBef>
              <a:buSzPct val="75000"/>
              <a:buFont typeface="Monotype Sorts" pitchFamily="2" charset="2"/>
              <a:buNone/>
            </a:pPr>
            <a:r>
              <a:rPr lang="en-US" sz="2400" i="1" dirty="0">
                <a:solidFill>
                  <a:srgbClr val="000000"/>
                </a:solidFill>
                <a:effectLst/>
                <a:latin typeface="Arial" panose="020B0604020202020204" pitchFamily="34" charset="0"/>
                <a:cs typeface="Arial" panose="020B0604020202020204" pitchFamily="34" charset="0"/>
              </a:rPr>
              <a:t>              </a:t>
            </a:r>
            <a:r>
              <a:rPr lang="en-US" sz="2400" i="1" dirty="0" err="1">
                <a:solidFill>
                  <a:srgbClr val="000000"/>
                </a:solidFill>
                <a:effectLst/>
                <a:latin typeface="Arial" panose="020B0604020202020204" pitchFamily="34" charset="0"/>
                <a:cs typeface="Arial" panose="020B0604020202020204" pitchFamily="34" charset="0"/>
              </a:rPr>
              <a:t>c</a:t>
            </a:r>
            <a:r>
              <a:rPr lang="en-US" sz="2400" i="1" baseline="-25000" dirty="0" err="1">
                <a:solidFill>
                  <a:srgbClr val="000000"/>
                </a:solidFill>
                <a:effectLst/>
                <a:latin typeface="Arial" panose="020B0604020202020204" pitchFamily="34" charset="0"/>
                <a:cs typeface="Arial" panose="020B0604020202020204" pitchFamily="34" charset="0"/>
              </a:rPr>
              <a:t>ij</a:t>
            </a:r>
            <a:r>
              <a:rPr lang="en-US" sz="2400" i="1" dirty="0">
                <a:solidFill>
                  <a:srgbClr val="000000"/>
                </a:solidFill>
                <a:effectLst/>
                <a:latin typeface="Arial" panose="020B0604020202020204" pitchFamily="34" charset="0"/>
                <a:cs typeface="Arial" panose="020B0604020202020204" pitchFamily="34" charset="0"/>
              </a:rPr>
              <a:t> </a:t>
            </a:r>
            <a:r>
              <a:rPr lang="en-US" sz="2400" dirty="0">
                <a:solidFill>
                  <a:srgbClr val="000000"/>
                </a:solidFill>
                <a:effectLst/>
                <a:latin typeface="Arial" panose="020B0604020202020204" pitchFamily="34" charset="0"/>
                <a:cs typeface="Arial" panose="020B0604020202020204" pitchFamily="34" charset="0"/>
              </a:rPr>
              <a:t>=  distance, time, or cost associated</a:t>
            </a:r>
          </a:p>
          <a:p>
            <a:pPr marL="342900" indent="-342900" algn="l">
              <a:spcBef>
                <a:spcPct val="20000"/>
              </a:spcBef>
              <a:buSzPct val="75000"/>
              <a:buFont typeface="Monotype Sorts" pitchFamily="2" charset="2"/>
              <a:buNone/>
            </a:pPr>
            <a:r>
              <a:rPr lang="en-US" sz="2400" dirty="0">
                <a:solidFill>
                  <a:srgbClr val="000000"/>
                </a:solidFill>
                <a:effectLst/>
                <a:latin typeface="Arial" panose="020B0604020202020204" pitchFamily="34" charset="0"/>
                <a:cs typeface="Arial" panose="020B0604020202020204" pitchFamily="34" charset="0"/>
              </a:rPr>
              <a:t>                       with the arc from node </a:t>
            </a:r>
            <a:r>
              <a:rPr lang="en-US" sz="2400" i="1" dirty="0" err="1">
                <a:solidFill>
                  <a:srgbClr val="000000"/>
                </a:solidFill>
                <a:effectLst/>
                <a:latin typeface="Arial" panose="020B0604020202020204" pitchFamily="34" charset="0"/>
                <a:cs typeface="Arial" panose="020B0604020202020204" pitchFamily="34" charset="0"/>
              </a:rPr>
              <a:t>i</a:t>
            </a:r>
            <a:r>
              <a:rPr lang="en-US" sz="2400" dirty="0">
                <a:solidFill>
                  <a:srgbClr val="000000"/>
                </a:solidFill>
                <a:effectLst/>
                <a:latin typeface="Arial" panose="020B0604020202020204" pitchFamily="34" charset="0"/>
                <a:cs typeface="Arial" panose="020B0604020202020204" pitchFamily="34" charset="0"/>
              </a:rPr>
              <a:t> to node </a:t>
            </a:r>
            <a:r>
              <a:rPr lang="en-US" sz="2400" i="1" dirty="0">
                <a:solidFill>
                  <a:srgbClr val="000000"/>
                </a:solidFill>
                <a:effectLst/>
                <a:latin typeface="Arial" panose="020B0604020202020204" pitchFamily="34" charset="0"/>
                <a:cs typeface="Arial" panose="020B0604020202020204" pitchFamily="34" charset="0"/>
              </a:rPr>
              <a:t>j</a:t>
            </a:r>
            <a:r>
              <a:rPr lang="en-US" sz="2400" dirty="0">
                <a:solidFill>
                  <a:srgbClr val="000000"/>
                </a:solidFill>
                <a:effectLst/>
                <a:latin typeface="Arial" panose="020B0604020202020204" pitchFamily="34" charset="0"/>
                <a:cs typeface="Arial" panose="020B0604020202020204" pitchFamily="34" charset="0"/>
              </a:rPr>
              <a:t> </a:t>
            </a:r>
          </a:p>
        </p:txBody>
      </p:sp>
      <p:sp>
        <p:nvSpPr>
          <p:cNvPr id="149509" name="AutoShape 5"/>
          <p:cNvSpPr>
            <a:spLocks/>
          </p:cNvSpPr>
          <p:nvPr/>
        </p:nvSpPr>
        <p:spPr bwMode="auto">
          <a:xfrm>
            <a:off x="2489200" y="2336800"/>
            <a:ext cx="393700" cy="1333500"/>
          </a:xfrm>
          <a:prstGeom prst="leftBrace">
            <a:avLst>
              <a:gd name="adj1" fmla="val 28226"/>
              <a:gd name="adj2" fmla="val 19287"/>
            </a:avLst>
          </a:prstGeom>
          <a:noFill/>
          <a:ln w="12700">
            <a:solidFill>
              <a:schemeClr val="tx1"/>
            </a:solidFill>
            <a:round/>
            <a:headEnd type="none" w="sm" len="sm"/>
            <a:tailEnd type="none" w="sm" len="sm"/>
          </a:ln>
          <a:effectLst>
            <a:outerShdw dist="17961" dir="2700000" algn="ctr" rotWithShape="0">
              <a:srgbClr val="000000"/>
            </a:outerShdw>
          </a:effectLst>
        </p:spPr>
        <p:txBody>
          <a:bodyPr wrap="none" anchor="ctr"/>
          <a:lstStyle/>
          <a:p>
            <a:endParaRPr lang="en-US"/>
          </a:p>
        </p:txBody>
      </p:sp>
      <p:sp>
        <p:nvSpPr>
          <p:cNvPr id="149510" name="Text Box 6"/>
          <p:cNvSpPr txBox="1">
            <a:spLocks noChangeArrowheads="1"/>
          </p:cNvSpPr>
          <p:nvPr/>
        </p:nvSpPr>
        <p:spPr bwMode="auto">
          <a:xfrm>
            <a:off x="5235575" y="4852988"/>
            <a:ext cx="1546225" cy="457200"/>
          </a:xfrm>
          <a:prstGeom prst="rect">
            <a:avLst/>
          </a:prstGeom>
          <a:noFill/>
          <a:ln w="12700">
            <a:noFill/>
            <a:miter lim="800000"/>
            <a:headEnd type="none" w="sm" len="sm"/>
            <a:tailEnd type="none" w="sm" len="sm"/>
          </a:ln>
          <a:effectLst/>
        </p:spPr>
        <p:txBody>
          <a:bodyPr wrap="none">
            <a:spAutoFit/>
          </a:bodyPr>
          <a:lstStyle/>
          <a:p>
            <a:r>
              <a:rPr lang="en-US" sz="2400" dirty="0">
                <a:solidFill>
                  <a:srgbClr val="000000"/>
                </a:solidFill>
                <a:effectLst/>
                <a:latin typeface="Arial" panose="020B0604020202020204" pitchFamily="34" charset="0"/>
                <a:cs typeface="Arial" panose="020B0604020202020204" pitchFamily="34" charset="0"/>
              </a:rPr>
              <a:t>continued</a:t>
            </a:r>
          </a:p>
        </p:txBody>
      </p:sp>
      <p:sp>
        <p:nvSpPr>
          <p:cNvPr id="149511" name="Line 7"/>
          <p:cNvSpPr>
            <a:spLocks noChangeShapeType="1"/>
          </p:cNvSpPr>
          <p:nvPr/>
        </p:nvSpPr>
        <p:spPr bwMode="auto">
          <a:xfrm>
            <a:off x="6845300" y="5092700"/>
            <a:ext cx="457200" cy="0"/>
          </a:xfrm>
          <a:prstGeom prst="line">
            <a:avLst/>
          </a:prstGeom>
          <a:noFill/>
          <a:ln w="12700">
            <a:solidFill>
              <a:srgbClr val="000000"/>
            </a:solidFill>
            <a:round/>
            <a:headEnd type="none" w="sm" len="sm"/>
            <a:tailEnd type="triangle" w="med" len="med"/>
          </a:ln>
          <a:effectLst/>
        </p:spPr>
        <p:txBody>
          <a:bodyPr/>
          <a:lstStyle/>
          <a:p>
            <a:endParaRPr lang="en-US"/>
          </a:p>
        </p:txBody>
      </p:sp>
      <p:sp>
        <p:nvSpPr>
          <p:cNvPr id="149512" name="Rectangle 8"/>
          <p:cNvSpPr>
            <a:spLocks noChangeArrowheads="1"/>
          </p:cNvSpPr>
          <p:nvPr/>
        </p:nvSpPr>
        <p:spPr bwMode="auto">
          <a:xfrm>
            <a:off x="830263" y="28942"/>
            <a:ext cx="7475537" cy="681037"/>
          </a:xfrm>
          <a:prstGeom prst="rect">
            <a:avLst/>
          </a:prstGeom>
          <a:noFill/>
          <a:ln w="12700">
            <a:noFill/>
            <a:miter lim="800000"/>
            <a:headEnd/>
            <a:tailEnd/>
          </a:ln>
          <a:effectLst/>
        </p:spPr>
        <p:txBody>
          <a:bodyPr lIns="90488" tIns="44450" rIns="90488" bIns="44450" anchor="ctr"/>
          <a:lstStyle/>
          <a:p>
            <a:r>
              <a:rPr lang="en-US" sz="2800" dirty="0">
                <a:solidFill>
                  <a:schemeClr val="bg1"/>
                </a:solidFill>
                <a:effectLst/>
                <a:latin typeface="Arial" panose="020B0604020202020204" pitchFamily="34" charset="0"/>
                <a:cs typeface="Arial" panose="020B0604020202020204" pitchFamily="34" charset="0"/>
              </a:rPr>
              <a:t>Shortest-Route Problem</a:t>
            </a:r>
          </a:p>
        </p:txBody>
      </p:sp>
      <p:sp>
        <p:nvSpPr>
          <p:cNvPr id="9" name="Title 1">
            <a:extLst>
              <a:ext uri="{FF2B5EF4-FFF2-40B4-BE49-F238E27FC236}">
                <a16:creationId xmlns:a16="http://schemas.microsoft.com/office/drawing/2014/main" id="{194DB0C5-E129-44BE-BE1D-A683B447BCF7}"/>
              </a:ext>
            </a:extLst>
          </p:cNvPr>
          <p:cNvSpPr txBox="1">
            <a:spLocks/>
          </p:cNvSpPr>
          <p:nvPr/>
        </p:nvSpPr>
        <p:spPr>
          <a:xfrm>
            <a:off x="457200" y="277813"/>
            <a:ext cx="8229600" cy="1139825"/>
          </a:xfrm>
          <a:prstGeom prst="rect">
            <a:avLst/>
          </a:prstGeom>
        </p:spPr>
        <p:txBody>
          <a:bodyPr/>
          <a:lstStyle>
            <a:lvl1pPr algn="l" rtl="0" fontAlgn="base">
              <a:spcBef>
                <a:spcPct val="0"/>
              </a:spcBef>
              <a:spcAft>
                <a:spcPct val="0"/>
              </a:spcAft>
              <a:defRPr kumimoji="1" sz="4200">
                <a:solidFill>
                  <a:schemeClr val="tx2"/>
                </a:solidFill>
                <a:latin typeface="+mj-lt"/>
                <a:ea typeface="+mj-ea"/>
                <a:cs typeface="+mj-cs"/>
              </a:defRPr>
            </a:lvl1pPr>
            <a:lvl2pPr algn="l" rtl="0" fontAlgn="base">
              <a:spcBef>
                <a:spcPct val="0"/>
              </a:spcBef>
              <a:spcAft>
                <a:spcPct val="0"/>
              </a:spcAft>
              <a:defRPr kumimoji="1" sz="4200">
                <a:solidFill>
                  <a:schemeClr val="tx2"/>
                </a:solidFill>
                <a:latin typeface="Garamond" charset="0"/>
                <a:ea typeface="宋体" charset="0"/>
                <a:cs typeface="宋体" charset="0"/>
              </a:defRPr>
            </a:lvl2pPr>
            <a:lvl3pPr algn="l" rtl="0" fontAlgn="base">
              <a:spcBef>
                <a:spcPct val="0"/>
              </a:spcBef>
              <a:spcAft>
                <a:spcPct val="0"/>
              </a:spcAft>
              <a:defRPr kumimoji="1" sz="4200">
                <a:solidFill>
                  <a:schemeClr val="tx2"/>
                </a:solidFill>
                <a:latin typeface="Garamond" charset="0"/>
                <a:ea typeface="宋体" charset="0"/>
                <a:cs typeface="宋体" charset="0"/>
              </a:defRPr>
            </a:lvl3pPr>
            <a:lvl4pPr algn="l" rtl="0" fontAlgn="base">
              <a:spcBef>
                <a:spcPct val="0"/>
              </a:spcBef>
              <a:spcAft>
                <a:spcPct val="0"/>
              </a:spcAft>
              <a:defRPr kumimoji="1" sz="4200">
                <a:solidFill>
                  <a:schemeClr val="tx2"/>
                </a:solidFill>
                <a:latin typeface="Garamond" charset="0"/>
                <a:ea typeface="宋体" charset="0"/>
                <a:cs typeface="宋体" charset="0"/>
              </a:defRPr>
            </a:lvl4pPr>
            <a:lvl5pPr algn="l" rtl="0" fontAlgn="base">
              <a:spcBef>
                <a:spcPct val="0"/>
              </a:spcBef>
              <a:spcAft>
                <a:spcPct val="0"/>
              </a:spcAft>
              <a:defRPr kumimoji="1" sz="4200">
                <a:solidFill>
                  <a:schemeClr val="tx2"/>
                </a:solidFill>
                <a:latin typeface="Garamond" charset="0"/>
                <a:ea typeface="宋体" charset="0"/>
                <a:cs typeface="宋体" charset="0"/>
              </a:defRPr>
            </a:lvl5pPr>
            <a:lvl6pPr marL="457200" algn="l" rtl="0" fontAlgn="base">
              <a:spcBef>
                <a:spcPct val="0"/>
              </a:spcBef>
              <a:spcAft>
                <a:spcPct val="0"/>
              </a:spcAft>
              <a:defRPr sz="4200">
                <a:solidFill>
                  <a:schemeClr val="tx2"/>
                </a:solidFill>
                <a:latin typeface="Garamond" charset="0"/>
                <a:ea typeface="宋体" charset="0"/>
                <a:cs typeface="宋体" charset="0"/>
              </a:defRPr>
            </a:lvl6pPr>
            <a:lvl7pPr marL="914400" algn="l" rtl="0" fontAlgn="base">
              <a:spcBef>
                <a:spcPct val="0"/>
              </a:spcBef>
              <a:spcAft>
                <a:spcPct val="0"/>
              </a:spcAft>
              <a:defRPr sz="4200">
                <a:solidFill>
                  <a:schemeClr val="tx2"/>
                </a:solidFill>
                <a:latin typeface="Garamond" charset="0"/>
                <a:ea typeface="宋体" charset="0"/>
                <a:cs typeface="宋体" charset="0"/>
              </a:defRPr>
            </a:lvl7pPr>
            <a:lvl8pPr marL="1371600" algn="l" rtl="0" fontAlgn="base">
              <a:spcBef>
                <a:spcPct val="0"/>
              </a:spcBef>
              <a:spcAft>
                <a:spcPct val="0"/>
              </a:spcAft>
              <a:defRPr sz="4200">
                <a:solidFill>
                  <a:schemeClr val="tx2"/>
                </a:solidFill>
                <a:latin typeface="Garamond" charset="0"/>
                <a:ea typeface="宋体" charset="0"/>
                <a:cs typeface="宋体" charset="0"/>
              </a:defRPr>
            </a:lvl8pPr>
            <a:lvl9pPr marL="1828800" algn="l" rtl="0" fontAlgn="base">
              <a:spcBef>
                <a:spcPct val="0"/>
              </a:spcBef>
              <a:spcAft>
                <a:spcPct val="0"/>
              </a:spcAft>
              <a:defRPr sz="4200">
                <a:solidFill>
                  <a:schemeClr val="tx2"/>
                </a:solidFill>
                <a:latin typeface="Garamond" charset="0"/>
                <a:ea typeface="宋体" charset="0"/>
                <a:cs typeface="宋体" charset="0"/>
              </a:defRPr>
            </a:lvl9pPr>
          </a:lstStyle>
          <a:p>
            <a:pPr>
              <a:buClrTx/>
              <a:buSzTx/>
              <a:buFontTx/>
            </a:pPr>
            <a:r>
              <a:rPr lang="en-HK" sz="3200" kern="0" dirty="0"/>
              <a:t>Shortest-path problem by Linear programming</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a:spLocks noChangeArrowheads="1"/>
          </p:cNvSpPr>
          <p:nvPr/>
        </p:nvSpPr>
        <p:spPr bwMode="auto">
          <a:xfrm>
            <a:off x="1101480" y="1547935"/>
            <a:ext cx="7054851" cy="4536342"/>
          </a:xfrm>
          <a:prstGeom prst="rect">
            <a:avLst/>
          </a:prstGeom>
          <a:solidFill>
            <a:schemeClr val="bg1">
              <a:lumMod val="95000"/>
            </a:schemeClr>
          </a:solidFill>
          <a:ln w="12700">
            <a:solidFill>
              <a:srgbClr val="000000"/>
            </a:solidFill>
            <a:miter lim="800000"/>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endParaRPr lang="en-US"/>
          </a:p>
        </p:txBody>
      </p:sp>
      <p:sp>
        <p:nvSpPr>
          <p:cNvPr id="3" name="Text Box 6"/>
          <p:cNvSpPr txBox="1">
            <a:spLocks noChangeArrowheads="1"/>
          </p:cNvSpPr>
          <p:nvPr/>
        </p:nvSpPr>
        <p:spPr bwMode="auto">
          <a:xfrm>
            <a:off x="1879547" y="5598896"/>
            <a:ext cx="2768707" cy="356251"/>
          </a:xfrm>
          <a:prstGeom prst="rect">
            <a:avLst/>
          </a:prstGeom>
          <a:noFill/>
          <a:ln w="12700">
            <a:noFill/>
            <a:miter lim="800000"/>
            <a:headEnd type="none" w="sm" len="sm"/>
            <a:tailEnd type="none" w="sm" len="sm"/>
          </a:ln>
          <a:effectLst/>
        </p:spPr>
        <p:txBody>
          <a:bodyPr wrap="none">
            <a:spAutoFit/>
          </a:bodyPr>
          <a:lstStyle/>
          <a:p>
            <a:pPr>
              <a:lnSpc>
                <a:spcPct val="70000"/>
              </a:lnSpc>
              <a:spcBef>
                <a:spcPct val="20000"/>
              </a:spcBef>
              <a:buClr>
                <a:srgbClr val="66FFFF"/>
              </a:buClr>
              <a:buSzPct val="75000"/>
              <a:buFont typeface="Monotype Sorts" pitchFamily="2" charset="2"/>
              <a:buNone/>
            </a:pPr>
            <a:r>
              <a:rPr lang="en-US" sz="2400" i="1" dirty="0" err="1">
                <a:solidFill>
                  <a:srgbClr val="000000"/>
                </a:solidFill>
                <a:effectLst/>
                <a:latin typeface="Arial" panose="020B0604020202020204" pitchFamily="34" charset="0"/>
                <a:cs typeface="Arial" panose="020B0604020202020204" pitchFamily="34" charset="0"/>
              </a:rPr>
              <a:t>x</a:t>
            </a:r>
            <a:r>
              <a:rPr lang="en-US" sz="2400" i="1" baseline="-25000" dirty="0" err="1">
                <a:solidFill>
                  <a:srgbClr val="000000"/>
                </a:solidFill>
                <a:effectLst/>
                <a:latin typeface="Arial" panose="020B0604020202020204" pitchFamily="34" charset="0"/>
                <a:cs typeface="Arial" panose="020B0604020202020204" pitchFamily="34" charset="0"/>
              </a:rPr>
              <a:t>ij</a:t>
            </a:r>
            <a:r>
              <a:rPr lang="en-US" sz="2400" dirty="0">
                <a:solidFill>
                  <a:srgbClr val="000000"/>
                </a:solidFill>
                <a:effectLst/>
                <a:latin typeface="Arial" panose="020B0604020202020204" pitchFamily="34" charset="0"/>
                <a:cs typeface="Arial" panose="020B0604020202020204" pitchFamily="34" charset="0"/>
              </a:rPr>
              <a:t> </a:t>
            </a:r>
            <a:r>
              <a:rPr lang="en-US" sz="2400" u="sng" dirty="0">
                <a:solidFill>
                  <a:srgbClr val="000000"/>
                </a:solidFill>
                <a:effectLst/>
                <a:latin typeface="Arial" panose="020B0604020202020204" pitchFamily="34" charset="0"/>
                <a:cs typeface="Arial" panose="020B0604020202020204" pitchFamily="34" charset="0"/>
              </a:rPr>
              <a:t>&gt;</a:t>
            </a:r>
            <a:r>
              <a:rPr lang="en-US" sz="2400" dirty="0">
                <a:solidFill>
                  <a:srgbClr val="000000"/>
                </a:solidFill>
                <a:effectLst/>
                <a:latin typeface="Arial" panose="020B0604020202020204" pitchFamily="34" charset="0"/>
                <a:cs typeface="Arial" panose="020B0604020202020204" pitchFamily="34" charset="0"/>
              </a:rPr>
              <a:t> 0 	for all </a:t>
            </a:r>
            <a:r>
              <a:rPr lang="en-US" sz="2400" i="1" dirty="0" err="1">
                <a:solidFill>
                  <a:srgbClr val="000000"/>
                </a:solidFill>
                <a:effectLst/>
                <a:latin typeface="Arial" panose="020B0604020202020204" pitchFamily="34" charset="0"/>
                <a:cs typeface="Arial" panose="020B0604020202020204" pitchFamily="34" charset="0"/>
              </a:rPr>
              <a:t>i</a:t>
            </a:r>
            <a:r>
              <a:rPr lang="en-US" sz="2400" dirty="0">
                <a:solidFill>
                  <a:srgbClr val="000000"/>
                </a:solidFill>
                <a:effectLst/>
                <a:latin typeface="Arial" panose="020B0604020202020204" pitchFamily="34" charset="0"/>
                <a:cs typeface="Arial" panose="020B0604020202020204" pitchFamily="34" charset="0"/>
              </a:rPr>
              <a:t> and </a:t>
            </a:r>
            <a:r>
              <a:rPr lang="en-US" sz="2400" i="1" dirty="0">
                <a:solidFill>
                  <a:srgbClr val="000000"/>
                </a:solidFill>
                <a:effectLst/>
                <a:latin typeface="Arial" panose="020B0604020202020204" pitchFamily="34" charset="0"/>
                <a:cs typeface="Arial" panose="020B0604020202020204" pitchFamily="34" charset="0"/>
              </a:rPr>
              <a:t>j</a:t>
            </a:r>
            <a:endParaRPr lang="en-US" dirty="0">
              <a:solidFill>
                <a:srgbClr val="000000"/>
              </a:solidFill>
              <a:effectLst/>
              <a:latin typeface="Arial" panose="020B0604020202020204" pitchFamily="34" charset="0"/>
              <a:cs typeface="Arial" panose="020B0604020202020204" pitchFamily="34" charset="0"/>
            </a:endParaRPr>
          </a:p>
        </p:txBody>
      </p:sp>
      <p:sp>
        <p:nvSpPr>
          <p:cNvPr id="4" name="Text Box 10"/>
          <p:cNvSpPr txBox="1">
            <a:spLocks noChangeArrowheads="1"/>
          </p:cNvSpPr>
          <p:nvPr/>
        </p:nvSpPr>
        <p:spPr bwMode="auto">
          <a:xfrm>
            <a:off x="6069013" y="5502031"/>
            <a:ext cx="1428750" cy="427038"/>
          </a:xfrm>
          <a:prstGeom prst="rect">
            <a:avLst/>
          </a:prstGeom>
          <a:noFill/>
          <a:ln w="12700">
            <a:noFill/>
            <a:miter lim="800000"/>
            <a:headEnd type="none" w="sm" len="sm"/>
            <a:tailEnd type="none" w="sm" len="sm"/>
          </a:ln>
          <a:effectLst/>
        </p:spPr>
        <p:txBody>
          <a:bodyPr wrap="none">
            <a:spAutoFit/>
          </a:bodyPr>
          <a:lstStyle/>
          <a:p>
            <a:r>
              <a:rPr lang="en-US">
                <a:solidFill>
                  <a:srgbClr val="000000"/>
                </a:solidFill>
                <a:effectLst/>
                <a:latin typeface="Arial" panose="020B0604020202020204" pitchFamily="34" charset="0"/>
                <a:cs typeface="Arial" panose="020B0604020202020204" pitchFamily="34" charset="0"/>
              </a:rPr>
              <a:t>continued</a:t>
            </a:r>
          </a:p>
        </p:txBody>
      </p:sp>
      <p:sp>
        <p:nvSpPr>
          <p:cNvPr id="5" name="Line 11"/>
          <p:cNvSpPr>
            <a:spLocks noChangeShapeType="1"/>
          </p:cNvSpPr>
          <p:nvPr/>
        </p:nvSpPr>
        <p:spPr bwMode="auto">
          <a:xfrm>
            <a:off x="7556500" y="5717931"/>
            <a:ext cx="419100" cy="0"/>
          </a:xfrm>
          <a:prstGeom prst="line">
            <a:avLst/>
          </a:prstGeom>
          <a:noFill/>
          <a:ln w="12700">
            <a:solidFill>
              <a:srgbClr val="000000"/>
            </a:solidFill>
            <a:round/>
            <a:headEnd type="none" w="sm" len="sm"/>
            <a:tailEnd type="triangle" w="med" len="med"/>
          </a:ln>
          <a:effectLst/>
        </p:spPr>
        <p:txBody>
          <a:bodyPr/>
          <a:lstStyle/>
          <a:p>
            <a:endParaRPr lang="en-US"/>
          </a:p>
        </p:txBody>
      </p:sp>
      <mc:AlternateContent xmlns:mc="http://schemas.openxmlformats.org/markup-compatibility/2006" xmlns:a14="http://schemas.microsoft.com/office/drawing/2010/main">
        <mc:Choice Requires="a14">
          <p:sp>
            <p:nvSpPr>
              <p:cNvPr id="6" name="TextBox 5"/>
              <p:cNvSpPr txBox="1"/>
              <p:nvPr/>
            </p:nvSpPr>
            <p:spPr>
              <a:xfrm>
                <a:off x="1173310" y="1603131"/>
                <a:ext cx="2230290" cy="91390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m:rPr>
                          <m:sty m:val="p"/>
                        </m:rPr>
                        <a:rPr lang="en-US" b="0" i="0" smtClean="0">
                          <a:solidFill>
                            <a:srgbClr val="000000"/>
                          </a:solidFill>
                          <a:effectLst/>
                          <a:latin typeface="Cambria Math"/>
                        </a:rPr>
                        <m:t>Min</m:t>
                      </m:r>
                      <m:nary>
                        <m:naryPr>
                          <m:chr m:val="∑"/>
                          <m:supHide m:val="on"/>
                          <m:ctrlPr>
                            <a:rPr lang="en-US" b="0" i="1" smtClean="0">
                              <a:solidFill>
                                <a:srgbClr val="000000"/>
                              </a:solidFill>
                              <a:effectLst/>
                              <a:latin typeface="Cambria Math" panose="02040503050406030204" pitchFamily="18" charset="0"/>
                            </a:rPr>
                          </m:ctrlPr>
                        </m:naryPr>
                        <m:sub>
                          <m:r>
                            <m:rPr>
                              <m:sty m:val="p"/>
                              <m:brk m:alnAt="7"/>
                            </m:rPr>
                            <a:rPr lang="en-US" b="0" i="0" smtClean="0">
                              <a:solidFill>
                                <a:srgbClr val="000000"/>
                              </a:solidFill>
                              <a:effectLst/>
                              <a:latin typeface="Cambria Math"/>
                            </a:rPr>
                            <m:t>a</m:t>
                          </m:r>
                          <m:r>
                            <m:rPr>
                              <m:sty m:val="p"/>
                            </m:rPr>
                            <a:rPr lang="en-US" b="0" i="0" smtClean="0">
                              <a:solidFill>
                                <a:srgbClr val="000000"/>
                              </a:solidFill>
                              <a:effectLst/>
                              <a:latin typeface="Cambria Math"/>
                            </a:rPr>
                            <m:t>ll</m:t>
                          </m:r>
                          <m:r>
                            <a:rPr lang="en-US" b="0" i="0" smtClean="0">
                              <a:solidFill>
                                <a:srgbClr val="000000"/>
                              </a:solidFill>
                              <a:effectLst/>
                              <a:latin typeface="Cambria Math"/>
                            </a:rPr>
                            <m:t> </m:t>
                          </m:r>
                          <m:r>
                            <m:rPr>
                              <m:sty m:val="p"/>
                            </m:rPr>
                            <a:rPr lang="en-US" b="0" i="0" smtClean="0">
                              <a:solidFill>
                                <a:srgbClr val="000000"/>
                              </a:solidFill>
                              <a:effectLst/>
                              <a:latin typeface="Cambria Math"/>
                            </a:rPr>
                            <m:t>arcs</m:t>
                          </m:r>
                        </m:sub>
                        <m:sup/>
                        <m:e>
                          <m:sSub>
                            <m:sSubPr>
                              <m:ctrlPr>
                                <a:rPr lang="en-US" b="0" i="1" smtClean="0">
                                  <a:solidFill>
                                    <a:srgbClr val="000000"/>
                                  </a:solidFill>
                                  <a:effectLst/>
                                  <a:latin typeface="Cambria Math" panose="02040503050406030204" pitchFamily="18" charset="0"/>
                                </a:rPr>
                              </m:ctrlPr>
                            </m:sSubPr>
                            <m:e>
                              <m:r>
                                <a:rPr lang="en-US" b="0" i="1" smtClean="0">
                                  <a:solidFill>
                                    <a:srgbClr val="000000"/>
                                  </a:solidFill>
                                  <a:effectLst/>
                                  <a:latin typeface="Cambria Math"/>
                                </a:rPr>
                                <m:t>𝑐</m:t>
                              </m:r>
                            </m:e>
                            <m:sub>
                              <m:r>
                                <a:rPr lang="en-US" b="0" i="1" smtClean="0">
                                  <a:solidFill>
                                    <a:srgbClr val="000000"/>
                                  </a:solidFill>
                                  <a:effectLst/>
                                  <a:latin typeface="Cambria Math"/>
                                </a:rPr>
                                <m:t>𝑖𝑗</m:t>
                              </m:r>
                            </m:sub>
                          </m:sSub>
                          <m:sSub>
                            <m:sSubPr>
                              <m:ctrlPr>
                                <a:rPr lang="en-US" b="0" i="1" smtClean="0">
                                  <a:solidFill>
                                    <a:srgbClr val="000000"/>
                                  </a:solidFill>
                                  <a:effectLst/>
                                  <a:latin typeface="Cambria Math" panose="02040503050406030204" pitchFamily="18" charset="0"/>
                                </a:rPr>
                              </m:ctrlPr>
                            </m:sSubPr>
                            <m:e>
                              <m:r>
                                <a:rPr lang="en-US" b="0" i="1" smtClean="0">
                                  <a:solidFill>
                                    <a:srgbClr val="000000"/>
                                  </a:solidFill>
                                  <a:effectLst/>
                                  <a:latin typeface="Cambria Math"/>
                                </a:rPr>
                                <m:t>𝑥</m:t>
                              </m:r>
                            </m:e>
                            <m:sub>
                              <m:r>
                                <a:rPr lang="en-US" b="0" i="1" smtClean="0">
                                  <a:solidFill>
                                    <a:srgbClr val="000000"/>
                                  </a:solidFill>
                                  <a:effectLst/>
                                  <a:latin typeface="Cambria Math"/>
                                </a:rPr>
                                <m:t>𝑖𝑗</m:t>
                              </m:r>
                            </m:sub>
                          </m:sSub>
                        </m:e>
                      </m:nary>
                    </m:oMath>
                  </m:oMathPara>
                </a14:m>
                <a:endParaRPr lang="en-US" dirty="0">
                  <a:solidFill>
                    <a:srgbClr val="000000"/>
                  </a:solidFill>
                  <a:effectLst/>
                </a:endParaRPr>
              </a:p>
            </p:txBody>
          </p:sp>
        </mc:Choice>
        <mc:Fallback xmlns="">
          <p:sp>
            <p:nvSpPr>
              <p:cNvPr id="6" name="TextBox 5"/>
              <p:cNvSpPr txBox="1">
                <a:spLocks noRot="1" noChangeAspect="1" noMove="1" noResize="1" noEditPoints="1" noAdjustHandles="1" noChangeArrowheads="1" noChangeShapeType="1" noTextEdit="1"/>
              </p:cNvSpPr>
              <p:nvPr/>
            </p:nvSpPr>
            <p:spPr>
              <a:xfrm>
                <a:off x="1173310" y="1603131"/>
                <a:ext cx="2230290" cy="913905"/>
              </a:xfrm>
              <a:prstGeom prst="rect">
                <a:avLst/>
              </a:prstGeom>
              <a:blipFill rotWithShape="1">
                <a:blip r:embed="rId2"/>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 name="TextBox 6"/>
              <p:cNvSpPr txBox="1"/>
              <p:nvPr/>
            </p:nvSpPr>
            <p:spPr>
              <a:xfrm>
                <a:off x="1676094" y="2543596"/>
                <a:ext cx="1661289" cy="76450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nary>
                        <m:naryPr>
                          <m:chr m:val="∑"/>
                          <m:supHide m:val="on"/>
                          <m:ctrlPr>
                            <a:rPr lang="en-US" i="1" smtClean="0">
                              <a:effectLst/>
                              <a:latin typeface="Cambria Math" panose="02040503050406030204" pitchFamily="18" charset="0"/>
                            </a:rPr>
                          </m:ctrlPr>
                        </m:naryPr>
                        <m:sub>
                          <m:r>
                            <m:rPr>
                              <m:sty m:val="p"/>
                              <m:brk m:alnAt="7"/>
                            </m:rPr>
                            <a:rPr lang="en-US" b="0" i="0" smtClean="0">
                              <a:effectLst/>
                              <a:latin typeface="Cambria Math"/>
                            </a:rPr>
                            <m:t>a</m:t>
                          </m:r>
                          <m:r>
                            <m:rPr>
                              <m:sty m:val="p"/>
                            </m:rPr>
                            <a:rPr lang="en-US" b="0" i="0" smtClean="0">
                              <a:effectLst/>
                              <a:latin typeface="Cambria Math"/>
                            </a:rPr>
                            <m:t>rcs</m:t>
                          </m:r>
                          <m:r>
                            <a:rPr lang="en-US" b="0" i="0" smtClean="0">
                              <a:effectLst/>
                              <a:latin typeface="Cambria Math"/>
                            </a:rPr>
                            <m:t> </m:t>
                          </m:r>
                          <m:r>
                            <m:rPr>
                              <m:sty m:val="p"/>
                            </m:rPr>
                            <a:rPr lang="en-US" b="0" i="0" smtClean="0">
                              <a:effectLst/>
                              <a:latin typeface="Cambria Math"/>
                            </a:rPr>
                            <m:t>out</m:t>
                          </m:r>
                        </m:sub>
                        <m:sup/>
                        <m:e>
                          <m:sSub>
                            <m:sSubPr>
                              <m:ctrlPr>
                                <a:rPr lang="en-US" i="1" smtClean="0">
                                  <a:effectLst/>
                                  <a:latin typeface="Cambria Math" panose="02040503050406030204" pitchFamily="18" charset="0"/>
                                </a:rPr>
                              </m:ctrlPr>
                            </m:sSubPr>
                            <m:e>
                              <m:r>
                                <a:rPr lang="en-US" b="0" i="1" smtClean="0">
                                  <a:effectLst/>
                                  <a:latin typeface="Cambria Math"/>
                                </a:rPr>
                                <m:t>𝑥</m:t>
                              </m:r>
                            </m:e>
                            <m:sub>
                              <m:r>
                                <m:rPr>
                                  <m:sty m:val="p"/>
                                </m:rPr>
                                <a:rPr lang="en-US" altLang="zh-CN" i="1">
                                  <a:latin typeface="Cambria Math" panose="02040503050406030204" pitchFamily="18" charset="0"/>
                                </a:rPr>
                                <m:t>s</m:t>
                              </m:r>
                              <m:r>
                                <a:rPr lang="en-US" b="0" i="1" smtClean="0">
                                  <a:effectLst/>
                                  <a:latin typeface="Cambria Math"/>
                                </a:rPr>
                                <m:t>𝑗</m:t>
                              </m:r>
                            </m:sub>
                          </m:sSub>
                        </m:e>
                      </m:nary>
                      <m:r>
                        <a:rPr lang="en-US" b="0" i="1" smtClean="0">
                          <a:effectLst/>
                          <a:latin typeface="Cambria Math"/>
                          <a:ea typeface="Cambria Math"/>
                        </a:rPr>
                        <m:t>=1</m:t>
                      </m:r>
                    </m:oMath>
                  </m:oMathPara>
                </a14:m>
                <a:endParaRPr lang="en-US" dirty="0">
                  <a:effectLst/>
                </a:endParaRPr>
              </a:p>
            </p:txBody>
          </p:sp>
        </mc:Choice>
        <mc:Fallback>
          <p:sp>
            <p:nvSpPr>
              <p:cNvPr id="7" name="TextBox 6"/>
              <p:cNvSpPr txBox="1">
                <a:spLocks noRot="1" noChangeAspect="1" noMove="1" noResize="1" noEditPoints="1" noAdjustHandles="1" noChangeArrowheads="1" noChangeShapeType="1" noTextEdit="1"/>
              </p:cNvSpPr>
              <p:nvPr/>
            </p:nvSpPr>
            <p:spPr>
              <a:xfrm>
                <a:off x="1676094" y="2543596"/>
                <a:ext cx="1661289" cy="764505"/>
              </a:xfrm>
              <a:prstGeom prst="rect">
                <a:avLst/>
              </a:prstGeom>
              <a:blipFill>
                <a:blip r:embed="rId3"/>
                <a:stretch>
                  <a:fillRect/>
                </a:stretch>
              </a:blipFill>
            </p:spPr>
            <p:txBody>
              <a:bodyPr/>
              <a:lstStyle/>
              <a:p>
                <a:r>
                  <a:rPr lang="en-HK">
                    <a:noFill/>
                  </a:rPr>
                  <a:t> </a:t>
                </a:r>
              </a:p>
            </p:txBody>
          </p:sp>
        </mc:Fallback>
      </mc:AlternateContent>
      <mc:AlternateContent xmlns:mc="http://schemas.openxmlformats.org/markup-compatibility/2006">
        <mc:Choice xmlns:a14="http://schemas.microsoft.com/office/drawing/2010/main" Requires="a14">
          <p:sp>
            <p:nvSpPr>
              <p:cNvPr id="8" name="TextBox 7"/>
              <p:cNvSpPr txBox="1"/>
              <p:nvPr/>
            </p:nvSpPr>
            <p:spPr>
              <a:xfrm>
                <a:off x="1680333" y="3494067"/>
                <a:ext cx="2808268" cy="76450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nary>
                        <m:naryPr>
                          <m:chr m:val="∑"/>
                          <m:supHide m:val="on"/>
                          <m:ctrlPr>
                            <a:rPr lang="en-US" i="1" smtClean="0">
                              <a:effectLst/>
                              <a:latin typeface="Cambria Math" panose="02040503050406030204" pitchFamily="18" charset="0"/>
                            </a:rPr>
                          </m:ctrlPr>
                        </m:naryPr>
                        <m:sub>
                          <m:r>
                            <m:rPr>
                              <m:sty m:val="p"/>
                              <m:brk m:alnAt="7"/>
                            </m:rPr>
                            <a:rPr lang="en-US" b="0" i="0" smtClean="0">
                              <a:effectLst/>
                              <a:latin typeface="Cambria Math"/>
                            </a:rPr>
                            <m:t>a</m:t>
                          </m:r>
                          <m:r>
                            <m:rPr>
                              <m:sty m:val="p"/>
                            </m:rPr>
                            <a:rPr lang="en-US" b="0" i="0" smtClean="0">
                              <a:effectLst/>
                              <a:latin typeface="Cambria Math"/>
                            </a:rPr>
                            <m:t>rcs</m:t>
                          </m:r>
                          <m:r>
                            <a:rPr lang="en-US" b="0" i="0" smtClean="0">
                              <a:effectLst/>
                              <a:latin typeface="Cambria Math"/>
                            </a:rPr>
                            <m:t> </m:t>
                          </m:r>
                          <m:r>
                            <m:rPr>
                              <m:sty m:val="p"/>
                            </m:rPr>
                            <a:rPr lang="en-US" b="0" i="0" smtClean="0">
                              <a:effectLst/>
                              <a:latin typeface="Cambria Math"/>
                            </a:rPr>
                            <m:t>out</m:t>
                          </m:r>
                        </m:sub>
                        <m:sup/>
                        <m:e>
                          <m:sSub>
                            <m:sSubPr>
                              <m:ctrlPr>
                                <a:rPr lang="en-US" i="1" smtClean="0">
                                  <a:effectLst/>
                                  <a:latin typeface="Cambria Math" panose="02040503050406030204" pitchFamily="18" charset="0"/>
                                </a:rPr>
                              </m:ctrlPr>
                            </m:sSubPr>
                            <m:e>
                              <m:r>
                                <a:rPr lang="en-US" b="0" i="1" smtClean="0">
                                  <a:effectLst/>
                                  <a:latin typeface="Cambria Math"/>
                                </a:rPr>
                                <m:t>𝑥</m:t>
                              </m:r>
                            </m:e>
                            <m:sub>
                              <m:r>
                                <a:rPr lang="en-US" b="0" i="1" smtClean="0">
                                  <a:effectLst/>
                                  <a:latin typeface="Cambria Math"/>
                                </a:rPr>
                                <m:t>𝑗</m:t>
                              </m:r>
                              <m:r>
                                <a:rPr lang="en-HK" b="0" i="1" smtClean="0">
                                  <a:effectLst/>
                                  <a:latin typeface="Cambria Math" panose="02040503050406030204" pitchFamily="18" charset="0"/>
                                </a:rPr>
                                <m:t>𝑘</m:t>
                              </m:r>
                            </m:sub>
                          </m:sSub>
                        </m:e>
                      </m:nary>
                      <m:r>
                        <a:rPr lang="en-US" b="0" i="1" smtClean="0">
                          <a:effectLst/>
                          <a:latin typeface="Cambria Math"/>
                        </a:rPr>
                        <m:t>−</m:t>
                      </m:r>
                      <m:nary>
                        <m:naryPr>
                          <m:chr m:val="∑"/>
                          <m:supHide m:val="on"/>
                          <m:ctrlPr>
                            <a:rPr lang="en-US" b="0" i="1" smtClean="0">
                              <a:effectLst/>
                              <a:latin typeface="Cambria Math" panose="02040503050406030204" pitchFamily="18" charset="0"/>
                            </a:rPr>
                          </m:ctrlPr>
                        </m:naryPr>
                        <m:sub>
                          <m:r>
                            <m:rPr>
                              <m:sty m:val="p"/>
                              <m:brk m:alnAt="7"/>
                            </m:rPr>
                            <a:rPr lang="en-US" b="0" i="0" smtClean="0">
                              <a:effectLst/>
                              <a:latin typeface="Cambria Math"/>
                            </a:rPr>
                            <m:t>a</m:t>
                          </m:r>
                          <m:r>
                            <m:rPr>
                              <m:sty m:val="p"/>
                            </m:rPr>
                            <a:rPr lang="en-US" b="0" i="0" smtClean="0">
                              <a:effectLst/>
                              <a:latin typeface="Cambria Math"/>
                            </a:rPr>
                            <m:t>rcs</m:t>
                          </m:r>
                          <m:r>
                            <a:rPr lang="en-US" b="0" i="0" smtClean="0">
                              <a:effectLst/>
                              <a:latin typeface="Cambria Math"/>
                            </a:rPr>
                            <m:t> </m:t>
                          </m:r>
                          <m:r>
                            <m:rPr>
                              <m:sty m:val="p"/>
                            </m:rPr>
                            <a:rPr lang="en-US" b="0" i="0" smtClean="0">
                              <a:effectLst/>
                              <a:latin typeface="Cambria Math"/>
                            </a:rPr>
                            <m:t>in</m:t>
                          </m:r>
                        </m:sub>
                        <m:sup/>
                        <m:e>
                          <m:sSub>
                            <m:sSubPr>
                              <m:ctrlPr>
                                <a:rPr lang="en-US" b="0" i="1" smtClean="0">
                                  <a:effectLst/>
                                  <a:latin typeface="Cambria Math" panose="02040503050406030204" pitchFamily="18" charset="0"/>
                                </a:rPr>
                              </m:ctrlPr>
                            </m:sSubPr>
                            <m:e>
                              <m:r>
                                <a:rPr lang="en-US" b="0" i="1" smtClean="0">
                                  <a:effectLst/>
                                  <a:latin typeface="Cambria Math"/>
                                </a:rPr>
                                <m:t>𝑥</m:t>
                              </m:r>
                            </m:e>
                            <m:sub>
                              <m:r>
                                <a:rPr lang="en-HK" b="0" i="1" smtClean="0">
                                  <a:effectLst/>
                                  <a:latin typeface="Cambria Math" panose="02040503050406030204" pitchFamily="18" charset="0"/>
                                </a:rPr>
                                <m:t>𝑖𝑗</m:t>
                              </m:r>
                            </m:sub>
                          </m:sSub>
                        </m:e>
                      </m:nary>
                      <m:r>
                        <a:rPr lang="en-US" b="0" i="1" smtClean="0">
                          <a:effectLst/>
                          <a:latin typeface="Cambria Math"/>
                          <a:ea typeface="Cambria Math"/>
                        </a:rPr>
                        <m:t>=0</m:t>
                      </m:r>
                    </m:oMath>
                  </m:oMathPara>
                </a14:m>
                <a:endParaRPr lang="en-US" dirty="0">
                  <a:effectLst/>
                </a:endParaRPr>
              </a:p>
            </p:txBody>
          </p:sp>
        </mc:Choice>
        <mc:Fallback>
          <p:sp>
            <p:nvSpPr>
              <p:cNvPr id="8" name="TextBox 7"/>
              <p:cNvSpPr txBox="1">
                <a:spLocks noRot="1" noChangeAspect="1" noMove="1" noResize="1" noEditPoints="1" noAdjustHandles="1" noChangeArrowheads="1" noChangeShapeType="1" noTextEdit="1"/>
              </p:cNvSpPr>
              <p:nvPr/>
            </p:nvSpPr>
            <p:spPr>
              <a:xfrm>
                <a:off x="1680333" y="3494067"/>
                <a:ext cx="2808268" cy="764505"/>
              </a:xfrm>
              <a:prstGeom prst="rect">
                <a:avLst/>
              </a:prstGeom>
              <a:blipFill>
                <a:blip r:embed="rId4"/>
                <a:stretch>
                  <a:fillRect/>
                </a:stretch>
              </a:blipFill>
            </p:spPr>
            <p:txBody>
              <a:bodyPr/>
              <a:lstStyle/>
              <a:p>
                <a:r>
                  <a:rPr lang="en-HK">
                    <a:noFill/>
                  </a:rPr>
                  <a:t> </a:t>
                </a:r>
              </a:p>
            </p:txBody>
          </p:sp>
        </mc:Fallback>
      </mc:AlternateContent>
      <mc:AlternateContent xmlns:mc="http://schemas.openxmlformats.org/markup-compatibility/2006">
        <mc:Choice xmlns:a14="http://schemas.microsoft.com/office/drawing/2010/main" Requires="a14">
          <p:sp>
            <p:nvSpPr>
              <p:cNvPr id="9" name="TextBox 8"/>
              <p:cNvSpPr txBox="1"/>
              <p:nvPr/>
            </p:nvSpPr>
            <p:spPr>
              <a:xfrm>
                <a:off x="1752609" y="4458772"/>
                <a:ext cx="1509644" cy="76450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nary>
                        <m:naryPr>
                          <m:chr m:val="∑"/>
                          <m:supHide m:val="on"/>
                          <m:ctrlPr>
                            <a:rPr lang="en-US" i="1" smtClean="0">
                              <a:effectLst/>
                              <a:latin typeface="Cambria Math" panose="02040503050406030204" pitchFamily="18" charset="0"/>
                            </a:rPr>
                          </m:ctrlPr>
                        </m:naryPr>
                        <m:sub>
                          <m:r>
                            <m:rPr>
                              <m:sty m:val="p"/>
                              <m:brk m:alnAt="7"/>
                            </m:rPr>
                            <a:rPr lang="en-US" b="0" i="0" smtClean="0">
                              <a:effectLst/>
                              <a:latin typeface="Cambria Math"/>
                            </a:rPr>
                            <m:t>a</m:t>
                          </m:r>
                          <m:r>
                            <m:rPr>
                              <m:sty m:val="p"/>
                            </m:rPr>
                            <a:rPr lang="en-US" b="0" i="0" smtClean="0">
                              <a:effectLst/>
                              <a:latin typeface="Cambria Math"/>
                            </a:rPr>
                            <m:t>rcs</m:t>
                          </m:r>
                          <m:r>
                            <a:rPr lang="en-US" b="0" i="0" smtClean="0">
                              <a:effectLst/>
                              <a:latin typeface="Cambria Math"/>
                            </a:rPr>
                            <m:t> </m:t>
                          </m:r>
                          <m:r>
                            <m:rPr>
                              <m:sty m:val="p"/>
                            </m:rPr>
                            <a:rPr lang="en-US" b="0" i="0" smtClean="0">
                              <a:effectLst/>
                              <a:latin typeface="Cambria Math"/>
                            </a:rPr>
                            <m:t>in</m:t>
                          </m:r>
                        </m:sub>
                        <m:sup/>
                        <m:e>
                          <m:sSub>
                            <m:sSubPr>
                              <m:ctrlPr>
                                <a:rPr lang="en-US" i="1" smtClean="0">
                                  <a:effectLst/>
                                  <a:latin typeface="Cambria Math" panose="02040503050406030204" pitchFamily="18" charset="0"/>
                                </a:rPr>
                              </m:ctrlPr>
                            </m:sSubPr>
                            <m:e>
                              <m:r>
                                <a:rPr lang="en-US" b="0" i="1" smtClean="0">
                                  <a:effectLst/>
                                  <a:latin typeface="Cambria Math"/>
                                </a:rPr>
                                <m:t>𝑥</m:t>
                              </m:r>
                            </m:e>
                            <m:sub>
                              <m:r>
                                <a:rPr lang="en-US" b="0" i="1" smtClean="0">
                                  <a:effectLst/>
                                  <a:latin typeface="Cambria Math"/>
                                </a:rPr>
                                <m:t>𝑖</m:t>
                              </m:r>
                              <m:r>
                                <m:rPr>
                                  <m:sty m:val="p"/>
                                </m:rPr>
                                <a:rPr lang="en-HK" b="0" i="1" smtClean="0">
                                  <a:effectLst/>
                                  <a:latin typeface="Cambria Math" panose="02040503050406030204" pitchFamily="18" charset="0"/>
                                </a:rPr>
                                <m:t>t</m:t>
                              </m:r>
                            </m:sub>
                          </m:sSub>
                        </m:e>
                      </m:nary>
                      <m:r>
                        <a:rPr lang="en-US" b="0" i="1" smtClean="0">
                          <a:effectLst/>
                          <a:latin typeface="Cambria Math"/>
                          <a:ea typeface="Cambria Math"/>
                        </a:rPr>
                        <m:t>=1</m:t>
                      </m:r>
                    </m:oMath>
                  </m:oMathPara>
                </a14:m>
                <a:endParaRPr lang="en-US" dirty="0">
                  <a:effectLst/>
                </a:endParaRPr>
              </a:p>
            </p:txBody>
          </p:sp>
        </mc:Choice>
        <mc:Fallback>
          <p:sp>
            <p:nvSpPr>
              <p:cNvPr id="9" name="TextBox 8"/>
              <p:cNvSpPr txBox="1">
                <a:spLocks noRot="1" noChangeAspect="1" noMove="1" noResize="1" noEditPoints="1" noAdjustHandles="1" noChangeArrowheads="1" noChangeShapeType="1" noTextEdit="1"/>
              </p:cNvSpPr>
              <p:nvPr/>
            </p:nvSpPr>
            <p:spPr>
              <a:xfrm>
                <a:off x="1752609" y="4458772"/>
                <a:ext cx="1509644" cy="764505"/>
              </a:xfrm>
              <a:prstGeom prst="rect">
                <a:avLst/>
              </a:prstGeom>
              <a:blipFill>
                <a:blip r:embed="rId5"/>
                <a:stretch>
                  <a:fillRect/>
                </a:stretch>
              </a:blipFill>
            </p:spPr>
            <p:txBody>
              <a:bodyPr/>
              <a:lstStyle/>
              <a:p>
                <a:r>
                  <a:rPr lang="en-HK">
                    <a:noFill/>
                  </a:rPr>
                  <a:t> </a:t>
                </a:r>
              </a:p>
            </p:txBody>
          </p:sp>
        </mc:Fallback>
      </mc:AlternateContent>
      <p:sp>
        <p:nvSpPr>
          <p:cNvPr id="10" name="TextBox 9"/>
          <p:cNvSpPr txBox="1"/>
          <p:nvPr/>
        </p:nvSpPr>
        <p:spPr>
          <a:xfrm>
            <a:off x="5107913" y="2772404"/>
            <a:ext cx="1672253" cy="369332"/>
          </a:xfrm>
          <a:prstGeom prst="rect">
            <a:avLst/>
          </a:prstGeom>
          <a:noFill/>
        </p:spPr>
        <p:txBody>
          <a:bodyPr wrap="none" rtlCol="0">
            <a:spAutoFit/>
          </a:bodyPr>
          <a:lstStyle/>
          <a:p>
            <a:r>
              <a:rPr lang="en-US" dirty="0">
                <a:solidFill>
                  <a:srgbClr val="000000"/>
                </a:solidFill>
                <a:effectLst/>
                <a:latin typeface="Arial" panose="020B0604020202020204" pitchFamily="34" charset="0"/>
                <a:cs typeface="Arial" panose="020B0604020202020204" pitchFamily="34" charset="0"/>
              </a:rPr>
              <a:t>Origin nodes </a:t>
            </a:r>
            <a:r>
              <a:rPr lang="en-US" i="1" dirty="0">
                <a:solidFill>
                  <a:srgbClr val="000000"/>
                </a:solidFill>
                <a:effectLst/>
                <a:latin typeface="Arial" panose="020B0604020202020204" pitchFamily="34" charset="0"/>
                <a:cs typeface="Arial" panose="020B0604020202020204" pitchFamily="34" charset="0"/>
              </a:rPr>
              <a:t>s</a:t>
            </a:r>
          </a:p>
        </p:txBody>
      </p:sp>
      <p:sp>
        <p:nvSpPr>
          <p:cNvPr id="11" name="TextBox 10"/>
          <p:cNvSpPr txBox="1"/>
          <p:nvPr/>
        </p:nvSpPr>
        <p:spPr>
          <a:xfrm>
            <a:off x="5082822" y="3697475"/>
            <a:ext cx="2510046" cy="369332"/>
          </a:xfrm>
          <a:prstGeom prst="rect">
            <a:avLst/>
          </a:prstGeom>
          <a:noFill/>
        </p:spPr>
        <p:txBody>
          <a:bodyPr wrap="none" rtlCol="0">
            <a:spAutoFit/>
          </a:bodyPr>
          <a:lstStyle/>
          <a:p>
            <a:r>
              <a:rPr lang="en-US" dirty="0">
                <a:solidFill>
                  <a:srgbClr val="000000"/>
                </a:solidFill>
                <a:effectLst/>
                <a:latin typeface="Arial" panose="020B0604020202020204" pitchFamily="34" charset="0"/>
                <a:cs typeface="Arial" panose="020B0604020202020204" pitchFamily="34" charset="0"/>
              </a:rPr>
              <a:t>Transshipment nodes </a:t>
            </a:r>
            <a:r>
              <a:rPr lang="en-US" i="1" dirty="0">
                <a:solidFill>
                  <a:srgbClr val="000000"/>
                </a:solidFill>
                <a:effectLst/>
                <a:latin typeface="Arial" panose="020B0604020202020204" pitchFamily="34" charset="0"/>
                <a:cs typeface="Arial" panose="020B0604020202020204" pitchFamily="34" charset="0"/>
              </a:rPr>
              <a:t>j</a:t>
            </a:r>
          </a:p>
        </p:txBody>
      </p:sp>
      <p:sp>
        <p:nvSpPr>
          <p:cNvPr id="12" name="TextBox 11"/>
          <p:cNvSpPr txBox="1"/>
          <p:nvPr/>
        </p:nvSpPr>
        <p:spPr>
          <a:xfrm>
            <a:off x="5119742" y="4638431"/>
            <a:ext cx="2159566" cy="369332"/>
          </a:xfrm>
          <a:prstGeom prst="rect">
            <a:avLst/>
          </a:prstGeom>
          <a:noFill/>
        </p:spPr>
        <p:txBody>
          <a:bodyPr wrap="none" rtlCol="0">
            <a:spAutoFit/>
          </a:bodyPr>
          <a:lstStyle/>
          <a:p>
            <a:r>
              <a:rPr lang="en-US" dirty="0">
                <a:solidFill>
                  <a:srgbClr val="000000"/>
                </a:solidFill>
                <a:effectLst/>
                <a:latin typeface="Arial" panose="020B0604020202020204" pitchFamily="34" charset="0"/>
                <a:cs typeface="Arial" panose="020B0604020202020204" pitchFamily="34" charset="0"/>
              </a:rPr>
              <a:t>Destination nodes </a:t>
            </a:r>
            <a:r>
              <a:rPr lang="en-US" i="1" dirty="0">
                <a:solidFill>
                  <a:srgbClr val="000000"/>
                </a:solidFill>
                <a:effectLst/>
                <a:latin typeface="Arial" panose="020B0604020202020204" pitchFamily="34" charset="0"/>
                <a:cs typeface="Arial" panose="020B0604020202020204" pitchFamily="34" charset="0"/>
              </a:rPr>
              <a:t>t</a:t>
            </a:r>
          </a:p>
        </p:txBody>
      </p:sp>
      <p:sp>
        <p:nvSpPr>
          <p:cNvPr id="13" name="TextBox 12"/>
          <p:cNvSpPr txBox="1"/>
          <p:nvPr/>
        </p:nvSpPr>
        <p:spPr>
          <a:xfrm>
            <a:off x="1265311" y="2760120"/>
            <a:ext cx="561371" cy="430887"/>
          </a:xfrm>
          <a:prstGeom prst="rect">
            <a:avLst/>
          </a:prstGeom>
          <a:noFill/>
        </p:spPr>
        <p:txBody>
          <a:bodyPr wrap="none" rtlCol="0">
            <a:spAutoFit/>
          </a:bodyPr>
          <a:lstStyle/>
          <a:p>
            <a:r>
              <a:rPr lang="en-US" dirty="0" err="1">
                <a:solidFill>
                  <a:srgbClr val="000000"/>
                </a:solidFill>
                <a:effectLst/>
                <a:latin typeface="Arial" panose="020B0604020202020204" pitchFamily="34" charset="0"/>
                <a:cs typeface="Arial" panose="020B0604020202020204" pitchFamily="34" charset="0"/>
              </a:rPr>
              <a:t>s.t.</a:t>
            </a:r>
            <a:endParaRPr lang="en-US" i="1" dirty="0">
              <a:solidFill>
                <a:srgbClr val="000000"/>
              </a:solidFill>
              <a:effectLst/>
              <a:latin typeface="Arial" panose="020B0604020202020204" pitchFamily="34" charset="0"/>
              <a:cs typeface="Arial" panose="020B0604020202020204" pitchFamily="34" charset="0"/>
            </a:endParaRPr>
          </a:p>
        </p:txBody>
      </p:sp>
      <p:sp>
        <p:nvSpPr>
          <p:cNvPr id="14" name="Rectangle 9"/>
          <p:cNvSpPr>
            <a:spLocks noChangeArrowheads="1"/>
          </p:cNvSpPr>
          <p:nvPr/>
        </p:nvSpPr>
        <p:spPr bwMode="auto">
          <a:xfrm>
            <a:off x="687388" y="1104900"/>
            <a:ext cx="7391400" cy="490538"/>
          </a:xfrm>
          <a:prstGeom prst="rect">
            <a:avLst/>
          </a:prstGeom>
          <a:noFill/>
          <a:ln w="12700">
            <a:noFill/>
            <a:miter lim="800000"/>
            <a:headEnd/>
            <a:tailEnd/>
          </a:ln>
          <a:effectLst/>
        </p:spPr>
        <p:txBody>
          <a:bodyPr lIns="90488" tIns="44450" rIns="90488" bIns="44450"/>
          <a:lstStyle/>
          <a:p>
            <a:pPr marL="342900" indent="-342900" algn="l">
              <a:spcBef>
                <a:spcPct val="20000"/>
              </a:spcBef>
              <a:buSzPct val="75000"/>
              <a:buFont typeface="Monotype Sorts" pitchFamily="2" charset="2"/>
              <a:buChar char="n"/>
            </a:pPr>
            <a:r>
              <a:rPr lang="en-US" sz="2400" dirty="0">
                <a:solidFill>
                  <a:srgbClr val="000000"/>
                </a:solidFill>
                <a:effectLst/>
                <a:latin typeface="Arial" panose="020B0604020202020204" pitchFamily="34" charset="0"/>
                <a:cs typeface="Arial" panose="020B0604020202020204" pitchFamily="34" charset="0"/>
              </a:rPr>
              <a:t>Linear Programming Formulation (continued)</a:t>
            </a:r>
            <a:endParaRPr lang="en-US" sz="2400" i="1" dirty="0">
              <a:solidFill>
                <a:srgbClr val="000000"/>
              </a:solidFill>
              <a:effectLst/>
              <a:latin typeface="Arial" panose="020B0604020202020204" pitchFamily="34" charset="0"/>
              <a:cs typeface="Arial" panose="020B0604020202020204" pitchFamily="34" charset="0"/>
            </a:endParaRPr>
          </a:p>
        </p:txBody>
      </p:sp>
      <p:sp>
        <p:nvSpPr>
          <p:cNvPr id="15" name="Rectangle 14"/>
          <p:cNvSpPr>
            <a:spLocks noChangeArrowheads="1"/>
          </p:cNvSpPr>
          <p:nvPr/>
        </p:nvSpPr>
        <p:spPr bwMode="auto">
          <a:xfrm>
            <a:off x="830263" y="28942"/>
            <a:ext cx="7475537" cy="681037"/>
          </a:xfrm>
          <a:prstGeom prst="rect">
            <a:avLst/>
          </a:prstGeom>
          <a:noFill/>
          <a:ln w="12700">
            <a:noFill/>
            <a:miter lim="800000"/>
            <a:headEnd/>
            <a:tailEnd/>
          </a:ln>
          <a:effectLst/>
        </p:spPr>
        <p:txBody>
          <a:bodyPr lIns="90488" tIns="44450" rIns="90488" bIns="44450" anchor="ctr"/>
          <a:lstStyle/>
          <a:p>
            <a:r>
              <a:rPr lang="en-US" sz="2800" dirty="0">
                <a:solidFill>
                  <a:schemeClr val="bg1"/>
                </a:solidFill>
                <a:effectLst/>
                <a:latin typeface="Arial" panose="020B0604020202020204" pitchFamily="34" charset="0"/>
                <a:cs typeface="Arial" panose="020B0604020202020204" pitchFamily="34" charset="0"/>
              </a:rPr>
              <a:t>Shortest-Route Problem</a:t>
            </a:r>
          </a:p>
        </p:txBody>
      </p:sp>
      <p:sp>
        <p:nvSpPr>
          <p:cNvPr id="16" name="Title 1">
            <a:extLst>
              <a:ext uri="{FF2B5EF4-FFF2-40B4-BE49-F238E27FC236}">
                <a16:creationId xmlns:a16="http://schemas.microsoft.com/office/drawing/2014/main" id="{EB7C069F-B200-4926-943C-503BB62F440A}"/>
              </a:ext>
            </a:extLst>
          </p:cNvPr>
          <p:cNvSpPr txBox="1">
            <a:spLocks/>
          </p:cNvSpPr>
          <p:nvPr/>
        </p:nvSpPr>
        <p:spPr>
          <a:xfrm>
            <a:off x="457200" y="277813"/>
            <a:ext cx="8229600" cy="1139825"/>
          </a:xfrm>
          <a:prstGeom prst="rect">
            <a:avLst/>
          </a:prstGeom>
        </p:spPr>
        <p:txBody>
          <a:bodyPr/>
          <a:lstStyle>
            <a:lvl1pPr algn="l" rtl="0" fontAlgn="base">
              <a:spcBef>
                <a:spcPct val="0"/>
              </a:spcBef>
              <a:spcAft>
                <a:spcPct val="0"/>
              </a:spcAft>
              <a:defRPr kumimoji="1" sz="4200">
                <a:solidFill>
                  <a:schemeClr val="tx2"/>
                </a:solidFill>
                <a:latin typeface="+mj-lt"/>
                <a:ea typeface="+mj-ea"/>
                <a:cs typeface="+mj-cs"/>
              </a:defRPr>
            </a:lvl1pPr>
            <a:lvl2pPr algn="l" rtl="0" fontAlgn="base">
              <a:spcBef>
                <a:spcPct val="0"/>
              </a:spcBef>
              <a:spcAft>
                <a:spcPct val="0"/>
              </a:spcAft>
              <a:defRPr kumimoji="1" sz="4200">
                <a:solidFill>
                  <a:schemeClr val="tx2"/>
                </a:solidFill>
                <a:latin typeface="Garamond" charset="0"/>
                <a:ea typeface="宋体" charset="0"/>
                <a:cs typeface="宋体" charset="0"/>
              </a:defRPr>
            </a:lvl2pPr>
            <a:lvl3pPr algn="l" rtl="0" fontAlgn="base">
              <a:spcBef>
                <a:spcPct val="0"/>
              </a:spcBef>
              <a:spcAft>
                <a:spcPct val="0"/>
              </a:spcAft>
              <a:defRPr kumimoji="1" sz="4200">
                <a:solidFill>
                  <a:schemeClr val="tx2"/>
                </a:solidFill>
                <a:latin typeface="Garamond" charset="0"/>
                <a:ea typeface="宋体" charset="0"/>
                <a:cs typeface="宋体" charset="0"/>
              </a:defRPr>
            </a:lvl3pPr>
            <a:lvl4pPr algn="l" rtl="0" fontAlgn="base">
              <a:spcBef>
                <a:spcPct val="0"/>
              </a:spcBef>
              <a:spcAft>
                <a:spcPct val="0"/>
              </a:spcAft>
              <a:defRPr kumimoji="1" sz="4200">
                <a:solidFill>
                  <a:schemeClr val="tx2"/>
                </a:solidFill>
                <a:latin typeface="Garamond" charset="0"/>
                <a:ea typeface="宋体" charset="0"/>
                <a:cs typeface="宋体" charset="0"/>
              </a:defRPr>
            </a:lvl4pPr>
            <a:lvl5pPr algn="l" rtl="0" fontAlgn="base">
              <a:spcBef>
                <a:spcPct val="0"/>
              </a:spcBef>
              <a:spcAft>
                <a:spcPct val="0"/>
              </a:spcAft>
              <a:defRPr kumimoji="1" sz="4200">
                <a:solidFill>
                  <a:schemeClr val="tx2"/>
                </a:solidFill>
                <a:latin typeface="Garamond" charset="0"/>
                <a:ea typeface="宋体" charset="0"/>
                <a:cs typeface="宋体" charset="0"/>
              </a:defRPr>
            </a:lvl5pPr>
            <a:lvl6pPr marL="457200" algn="l" rtl="0" fontAlgn="base">
              <a:spcBef>
                <a:spcPct val="0"/>
              </a:spcBef>
              <a:spcAft>
                <a:spcPct val="0"/>
              </a:spcAft>
              <a:defRPr sz="4200">
                <a:solidFill>
                  <a:schemeClr val="tx2"/>
                </a:solidFill>
                <a:latin typeface="Garamond" charset="0"/>
                <a:ea typeface="宋体" charset="0"/>
                <a:cs typeface="宋体" charset="0"/>
              </a:defRPr>
            </a:lvl6pPr>
            <a:lvl7pPr marL="914400" algn="l" rtl="0" fontAlgn="base">
              <a:spcBef>
                <a:spcPct val="0"/>
              </a:spcBef>
              <a:spcAft>
                <a:spcPct val="0"/>
              </a:spcAft>
              <a:defRPr sz="4200">
                <a:solidFill>
                  <a:schemeClr val="tx2"/>
                </a:solidFill>
                <a:latin typeface="Garamond" charset="0"/>
                <a:ea typeface="宋体" charset="0"/>
                <a:cs typeface="宋体" charset="0"/>
              </a:defRPr>
            </a:lvl7pPr>
            <a:lvl8pPr marL="1371600" algn="l" rtl="0" fontAlgn="base">
              <a:spcBef>
                <a:spcPct val="0"/>
              </a:spcBef>
              <a:spcAft>
                <a:spcPct val="0"/>
              </a:spcAft>
              <a:defRPr sz="4200">
                <a:solidFill>
                  <a:schemeClr val="tx2"/>
                </a:solidFill>
                <a:latin typeface="Garamond" charset="0"/>
                <a:ea typeface="宋体" charset="0"/>
                <a:cs typeface="宋体" charset="0"/>
              </a:defRPr>
            </a:lvl8pPr>
            <a:lvl9pPr marL="1828800" algn="l" rtl="0" fontAlgn="base">
              <a:spcBef>
                <a:spcPct val="0"/>
              </a:spcBef>
              <a:spcAft>
                <a:spcPct val="0"/>
              </a:spcAft>
              <a:defRPr sz="4200">
                <a:solidFill>
                  <a:schemeClr val="tx2"/>
                </a:solidFill>
                <a:latin typeface="Garamond" charset="0"/>
                <a:ea typeface="宋体" charset="0"/>
                <a:cs typeface="宋体" charset="0"/>
              </a:defRPr>
            </a:lvl9pPr>
          </a:lstStyle>
          <a:p>
            <a:pPr>
              <a:buClrTx/>
              <a:buSzTx/>
              <a:buFontTx/>
            </a:pPr>
            <a:r>
              <a:rPr lang="en-HK" sz="3200" kern="0" dirty="0"/>
              <a:t>Shortest-path problem by Linear programming</a:t>
            </a:r>
          </a:p>
        </p:txBody>
      </p:sp>
    </p:spTree>
    <p:extLst>
      <p:ext uri="{BB962C8B-B14F-4D97-AF65-F5344CB8AC3E}">
        <p14:creationId xmlns:p14="http://schemas.microsoft.com/office/powerpoint/2010/main" val="21760686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2" name="Text Box 4"/>
          <p:cNvSpPr txBox="1">
            <a:spLocks noChangeArrowheads="1"/>
          </p:cNvSpPr>
          <p:nvPr/>
        </p:nvSpPr>
        <p:spPr bwMode="auto">
          <a:xfrm>
            <a:off x="889000" y="1111250"/>
            <a:ext cx="7734300" cy="3748719"/>
          </a:xfrm>
          <a:prstGeom prst="rect">
            <a:avLst/>
          </a:prstGeom>
          <a:noFill/>
          <a:ln w="12700">
            <a:noFill/>
            <a:miter lim="800000"/>
            <a:headEnd/>
            <a:tailEnd/>
          </a:ln>
          <a:effectLst/>
        </p:spPr>
        <p:txBody>
          <a:bodyPr>
            <a:spAutoFit/>
          </a:bodyPr>
          <a:lstStyle/>
          <a:p>
            <a:pPr algn="l">
              <a:lnSpc>
                <a:spcPct val="110000"/>
              </a:lnSpc>
            </a:pPr>
            <a:r>
              <a:rPr lang="en-US" sz="2400" dirty="0">
                <a:solidFill>
                  <a:srgbClr val="000000"/>
                </a:solidFill>
                <a:effectLst/>
                <a:latin typeface="Arial" panose="020B0604020202020204" pitchFamily="34" charset="0"/>
                <a:cs typeface="Arial" panose="020B0604020202020204" pitchFamily="34" charset="0"/>
              </a:rPr>
              <a:t>     Susan Winslow has an important business meeting</a:t>
            </a:r>
          </a:p>
          <a:p>
            <a:pPr algn="l">
              <a:lnSpc>
                <a:spcPct val="110000"/>
              </a:lnSpc>
            </a:pPr>
            <a:r>
              <a:rPr lang="en-US" sz="2400" dirty="0">
                <a:solidFill>
                  <a:srgbClr val="000000"/>
                </a:solidFill>
                <a:effectLst/>
                <a:latin typeface="Arial" panose="020B0604020202020204" pitchFamily="34" charset="0"/>
                <a:cs typeface="Arial" panose="020B0604020202020204" pitchFamily="34" charset="0"/>
              </a:rPr>
              <a:t>in Paducah this evening.  She has a number of alternate routes by which she can travel from the company headquarters in Lewisburg to Paducah.  The network of alternate routes and their respective travel time, ticket cost, and transport mode appear on the next two slides.</a:t>
            </a:r>
          </a:p>
          <a:p>
            <a:pPr algn="l">
              <a:lnSpc>
                <a:spcPct val="110000"/>
              </a:lnSpc>
            </a:pPr>
            <a:r>
              <a:rPr lang="en-US" sz="2400" dirty="0">
                <a:solidFill>
                  <a:srgbClr val="000000"/>
                </a:solidFill>
                <a:effectLst/>
                <a:latin typeface="Arial" panose="020B0604020202020204" pitchFamily="34" charset="0"/>
                <a:cs typeface="Arial" panose="020B0604020202020204" pitchFamily="34" charset="0"/>
              </a:rPr>
              <a:t>     If Susan earns a wage of $15 per hour, what route</a:t>
            </a:r>
          </a:p>
          <a:p>
            <a:pPr algn="l">
              <a:lnSpc>
                <a:spcPct val="110000"/>
              </a:lnSpc>
            </a:pPr>
            <a:r>
              <a:rPr lang="en-US" sz="2400" dirty="0">
                <a:solidFill>
                  <a:srgbClr val="000000"/>
                </a:solidFill>
                <a:effectLst/>
                <a:latin typeface="Arial" panose="020B0604020202020204" pitchFamily="34" charset="0"/>
                <a:cs typeface="Arial" panose="020B0604020202020204" pitchFamily="34" charset="0"/>
              </a:rPr>
              <a:t>should she take to minimize the total travel cost? </a:t>
            </a:r>
          </a:p>
        </p:txBody>
      </p:sp>
      <p:sp>
        <p:nvSpPr>
          <p:cNvPr id="4" name="Rectangle 8"/>
          <p:cNvSpPr>
            <a:spLocks noChangeArrowheads="1"/>
          </p:cNvSpPr>
          <p:nvPr/>
        </p:nvSpPr>
        <p:spPr bwMode="auto">
          <a:xfrm>
            <a:off x="830262" y="31994"/>
            <a:ext cx="7475537" cy="681037"/>
          </a:xfrm>
          <a:prstGeom prst="rect">
            <a:avLst/>
          </a:prstGeom>
          <a:noFill/>
          <a:ln w="12700">
            <a:noFill/>
            <a:miter lim="800000"/>
            <a:headEnd/>
            <a:tailEnd/>
          </a:ln>
          <a:effectLst/>
        </p:spPr>
        <p:txBody>
          <a:bodyPr lIns="90488" tIns="44450" rIns="90488" bIns="44450" anchor="ctr"/>
          <a:lstStyle/>
          <a:p>
            <a:r>
              <a:rPr lang="en-US" sz="2800" dirty="0">
                <a:solidFill>
                  <a:schemeClr val="bg1"/>
                </a:solidFill>
                <a:effectLst/>
                <a:latin typeface="Arial" panose="020B0604020202020204" pitchFamily="34" charset="0"/>
                <a:cs typeface="Arial" panose="020B0604020202020204" pitchFamily="34" charset="0"/>
              </a:rPr>
              <a:t>Example: Shortest-Route</a:t>
            </a:r>
          </a:p>
        </p:txBody>
      </p:sp>
      <p:sp>
        <p:nvSpPr>
          <p:cNvPr id="5" name="Title 1">
            <a:extLst>
              <a:ext uri="{FF2B5EF4-FFF2-40B4-BE49-F238E27FC236}">
                <a16:creationId xmlns:a16="http://schemas.microsoft.com/office/drawing/2014/main" id="{5F743C90-D93F-49E7-AC6A-844E4F72EF37}"/>
              </a:ext>
            </a:extLst>
          </p:cNvPr>
          <p:cNvSpPr txBox="1">
            <a:spLocks/>
          </p:cNvSpPr>
          <p:nvPr/>
        </p:nvSpPr>
        <p:spPr>
          <a:xfrm>
            <a:off x="457200" y="277813"/>
            <a:ext cx="8229600" cy="1139825"/>
          </a:xfrm>
          <a:prstGeom prst="rect">
            <a:avLst/>
          </a:prstGeom>
        </p:spPr>
        <p:txBody>
          <a:bodyPr/>
          <a:lstStyle>
            <a:lvl1pPr algn="l" rtl="0" fontAlgn="base">
              <a:spcBef>
                <a:spcPct val="0"/>
              </a:spcBef>
              <a:spcAft>
                <a:spcPct val="0"/>
              </a:spcAft>
              <a:defRPr kumimoji="1" sz="4200">
                <a:solidFill>
                  <a:schemeClr val="tx2"/>
                </a:solidFill>
                <a:latin typeface="+mj-lt"/>
                <a:ea typeface="+mj-ea"/>
                <a:cs typeface="+mj-cs"/>
              </a:defRPr>
            </a:lvl1pPr>
            <a:lvl2pPr algn="l" rtl="0" fontAlgn="base">
              <a:spcBef>
                <a:spcPct val="0"/>
              </a:spcBef>
              <a:spcAft>
                <a:spcPct val="0"/>
              </a:spcAft>
              <a:defRPr kumimoji="1" sz="4200">
                <a:solidFill>
                  <a:schemeClr val="tx2"/>
                </a:solidFill>
                <a:latin typeface="Garamond" charset="0"/>
                <a:ea typeface="宋体" charset="0"/>
                <a:cs typeface="宋体" charset="0"/>
              </a:defRPr>
            </a:lvl2pPr>
            <a:lvl3pPr algn="l" rtl="0" fontAlgn="base">
              <a:spcBef>
                <a:spcPct val="0"/>
              </a:spcBef>
              <a:spcAft>
                <a:spcPct val="0"/>
              </a:spcAft>
              <a:defRPr kumimoji="1" sz="4200">
                <a:solidFill>
                  <a:schemeClr val="tx2"/>
                </a:solidFill>
                <a:latin typeface="Garamond" charset="0"/>
                <a:ea typeface="宋体" charset="0"/>
                <a:cs typeface="宋体" charset="0"/>
              </a:defRPr>
            </a:lvl3pPr>
            <a:lvl4pPr algn="l" rtl="0" fontAlgn="base">
              <a:spcBef>
                <a:spcPct val="0"/>
              </a:spcBef>
              <a:spcAft>
                <a:spcPct val="0"/>
              </a:spcAft>
              <a:defRPr kumimoji="1" sz="4200">
                <a:solidFill>
                  <a:schemeClr val="tx2"/>
                </a:solidFill>
                <a:latin typeface="Garamond" charset="0"/>
                <a:ea typeface="宋体" charset="0"/>
                <a:cs typeface="宋体" charset="0"/>
              </a:defRPr>
            </a:lvl4pPr>
            <a:lvl5pPr algn="l" rtl="0" fontAlgn="base">
              <a:spcBef>
                <a:spcPct val="0"/>
              </a:spcBef>
              <a:spcAft>
                <a:spcPct val="0"/>
              </a:spcAft>
              <a:defRPr kumimoji="1" sz="4200">
                <a:solidFill>
                  <a:schemeClr val="tx2"/>
                </a:solidFill>
                <a:latin typeface="Garamond" charset="0"/>
                <a:ea typeface="宋体" charset="0"/>
                <a:cs typeface="宋体" charset="0"/>
              </a:defRPr>
            </a:lvl5pPr>
            <a:lvl6pPr marL="457200" algn="l" rtl="0" fontAlgn="base">
              <a:spcBef>
                <a:spcPct val="0"/>
              </a:spcBef>
              <a:spcAft>
                <a:spcPct val="0"/>
              </a:spcAft>
              <a:defRPr sz="4200">
                <a:solidFill>
                  <a:schemeClr val="tx2"/>
                </a:solidFill>
                <a:latin typeface="Garamond" charset="0"/>
                <a:ea typeface="宋体" charset="0"/>
                <a:cs typeface="宋体" charset="0"/>
              </a:defRPr>
            </a:lvl6pPr>
            <a:lvl7pPr marL="914400" algn="l" rtl="0" fontAlgn="base">
              <a:spcBef>
                <a:spcPct val="0"/>
              </a:spcBef>
              <a:spcAft>
                <a:spcPct val="0"/>
              </a:spcAft>
              <a:defRPr sz="4200">
                <a:solidFill>
                  <a:schemeClr val="tx2"/>
                </a:solidFill>
                <a:latin typeface="Garamond" charset="0"/>
                <a:ea typeface="宋体" charset="0"/>
                <a:cs typeface="宋体" charset="0"/>
              </a:defRPr>
            </a:lvl7pPr>
            <a:lvl8pPr marL="1371600" algn="l" rtl="0" fontAlgn="base">
              <a:spcBef>
                <a:spcPct val="0"/>
              </a:spcBef>
              <a:spcAft>
                <a:spcPct val="0"/>
              </a:spcAft>
              <a:defRPr sz="4200">
                <a:solidFill>
                  <a:schemeClr val="tx2"/>
                </a:solidFill>
                <a:latin typeface="Garamond" charset="0"/>
                <a:ea typeface="宋体" charset="0"/>
                <a:cs typeface="宋体" charset="0"/>
              </a:defRPr>
            </a:lvl8pPr>
            <a:lvl9pPr marL="1828800" algn="l" rtl="0" fontAlgn="base">
              <a:spcBef>
                <a:spcPct val="0"/>
              </a:spcBef>
              <a:spcAft>
                <a:spcPct val="0"/>
              </a:spcAft>
              <a:defRPr sz="4200">
                <a:solidFill>
                  <a:schemeClr val="tx2"/>
                </a:solidFill>
                <a:latin typeface="Garamond" charset="0"/>
                <a:ea typeface="宋体" charset="0"/>
                <a:cs typeface="宋体" charset="0"/>
              </a:defRPr>
            </a:lvl9pPr>
          </a:lstStyle>
          <a:p>
            <a:pPr>
              <a:buClrTx/>
              <a:buSzTx/>
              <a:buFontTx/>
            </a:pPr>
            <a:r>
              <a:rPr lang="en-HK" sz="3200" kern="0" dirty="0"/>
              <a:t>E</a:t>
            </a:r>
            <a:r>
              <a:rPr lang="en-US" altLang="zh-CN" sz="3200" kern="0" dirty="0" err="1"/>
              <a:t>xample</a:t>
            </a:r>
            <a:endParaRPr lang="en-HK" sz="3200" kern="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90" name="Rectangle 78"/>
          <p:cNvSpPr>
            <a:spLocks noChangeArrowheads="1"/>
          </p:cNvSpPr>
          <p:nvPr/>
        </p:nvSpPr>
        <p:spPr bwMode="auto">
          <a:xfrm>
            <a:off x="1282700" y="1625600"/>
            <a:ext cx="6667500" cy="3746500"/>
          </a:xfrm>
          <a:prstGeom prst="rect">
            <a:avLst/>
          </a:prstGeom>
          <a:solidFill>
            <a:schemeClr val="bg1">
              <a:lumMod val="95000"/>
            </a:schemeClr>
          </a:solidFill>
          <a:ln w="12700">
            <a:solidFill>
              <a:srgbClr val="000000"/>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endParaRPr lang="en-US"/>
          </a:p>
        </p:txBody>
      </p:sp>
      <p:sp>
        <p:nvSpPr>
          <p:cNvPr id="166932" name="Oval 20"/>
          <p:cNvSpPr>
            <a:spLocks noChangeAspect="1" noChangeArrowheads="1"/>
          </p:cNvSpPr>
          <p:nvPr/>
        </p:nvSpPr>
        <p:spPr bwMode="auto">
          <a:xfrm>
            <a:off x="6848475" y="3530600"/>
            <a:ext cx="541338" cy="484188"/>
          </a:xfrm>
          <a:prstGeom prst="ellipse">
            <a:avLst/>
          </a:prstGeom>
          <a:noFill/>
          <a:ln w="9525">
            <a:solidFill>
              <a:srgbClr val="000000"/>
            </a:solidFill>
            <a:round/>
            <a:headEnd/>
            <a:tailEnd/>
          </a:ln>
          <a:effectLst/>
          <a:scene3d>
            <a:camera prst="orthographicFront">
              <a:rot lat="0" lon="0" rev="0"/>
            </a:camera>
            <a:lightRig rig="balanced" dir="t">
              <a:rot lat="0" lon="0" rev="8700000"/>
            </a:lightRig>
          </a:scene3d>
          <a:sp3d>
            <a:bevelT w="190500" h="38100"/>
          </a:sp3d>
        </p:spPr>
        <p:txBody>
          <a:bodyPr anchor="ctr" anchorCtr="1"/>
          <a:lstStyle/>
          <a:p>
            <a:r>
              <a:rPr lang="en-US" sz="2400">
                <a:solidFill>
                  <a:srgbClr val="000000"/>
                </a:solidFill>
                <a:effectLst/>
                <a:latin typeface="Arial" panose="020B0604020202020204" pitchFamily="34" charset="0"/>
                <a:cs typeface="Arial" panose="020B0604020202020204" pitchFamily="34" charset="0"/>
              </a:rPr>
              <a:t>6</a:t>
            </a:r>
          </a:p>
        </p:txBody>
      </p:sp>
      <p:sp>
        <p:nvSpPr>
          <p:cNvPr id="166935" name="Line 23"/>
          <p:cNvSpPr>
            <a:spLocks noChangeAspect="1" noChangeShapeType="1"/>
          </p:cNvSpPr>
          <p:nvPr/>
        </p:nvSpPr>
        <p:spPr bwMode="auto">
          <a:xfrm flipV="1">
            <a:off x="2276476" y="2382840"/>
            <a:ext cx="546100" cy="1389063"/>
          </a:xfrm>
          <a:prstGeom prst="line">
            <a:avLst/>
          </a:prstGeom>
          <a:noFill/>
          <a:ln w="9525">
            <a:solidFill>
              <a:srgbClr val="000000"/>
            </a:solidFill>
            <a:round/>
            <a:headEnd/>
            <a:tailEnd type="none" w="lg" len="med"/>
          </a:ln>
          <a:effectLst/>
        </p:spPr>
        <p:txBody>
          <a:bodyPr/>
          <a:lstStyle/>
          <a:p>
            <a:endParaRPr lang="en-US"/>
          </a:p>
        </p:txBody>
      </p:sp>
      <p:sp>
        <p:nvSpPr>
          <p:cNvPr id="166938" name="Line 26"/>
          <p:cNvSpPr>
            <a:spLocks noChangeAspect="1" noChangeShapeType="1"/>
          </p:cNvSpPr>
          <p:nvPr/>
        </p:nvSpPr>
        <p:spPr bwMode="auto">
          <a:xfrm flipV="1">
            <a:off x="2417766" y="2303463"/>
            <a:ext cx="3200400" cy="1543050"/>
          </a:xfrm>
          <a:prstGeom prst="line">
            <a:avLst/>
          </a:prstGeom>
          <a:noFill/>
          <a:ln w="9525">
            <a:solidFill>
              <a:srgbClr val="000000"/>
            </a:solidFill>
            <a:round/>
            <a:headEnd/>
            <a:tailEnd/>
          </a:ln>
          <a:effectLst/>
        </p:spPr>
        <p:txBody>
          <a:bodyPr/>
          <a:lstStyle/>
          <a:p>
            <a:endParaRPr lang="en-US"/>
          </a:p>
        </p:txBody>
      </p:sp>
      <p:sp>
        <p:nvSpPr>
          <p:cNvPr id="166941" name="Line 29"/>
          <p:cNvSpPr>
            <a:spLocks noChangeAspect="1" noChangeShapeType="1"/>
          </p:cNvSpPr>
          <p:nvPr/>
        </p:nvSpPr>
        <p:spPr bwMode="auto">
          <a:xfrm flipV="1">
            <a:off x="2490788" y="3846513"/>
            <a:ext cx="4343400" cy="241300"/>
          </a:xfrm>
          <a:prstGeom prst="line">
            <a:avLst/>
          </a:prstGeom>
          <a:noFill/>
          <a:ln w="9525">
            <a:solidFill>
              <a:srgbClr val="000000"/>
            </a:solidFill>
            <a:round/>
            <a:headEnd/>
            <a:tailEnd type="none" w="lg" len="med"/>
          </a:ln>
          <a:effectLst/>
        </p:spPr>
        <p:txBody>
          <a:bodyPr/>
          <a:lstStyle/>
          <a:p>
            <a:endParaRPr lang="en-US"/>
          </a:p>
        </p:txBody>
      </p:sp>
      <p:sp>
        <p:nvSpPr>
          <p:cNvPr id="166944" name="Line 32"/>
          <p:cNvSpPr>
            <a:spLocks noChangeShapeType="1"/>
          </p:cNvSpPr>
          <p:nvPr/>
        </p:nvSpPr>
        <p:spPr bwMode="auto">
          <a:xfrm>
            <a:off x="2452688" y="4175125"/>
            <a:ext cx="2474912" cy="631825"/>
          </a:xfrm>
          <a:prstGeom prst="line">
            <a:avLst/>
          </a:prstGeom>
          <a:noFill/>
          <a:ln w="9525">
            <a:solidFill>
              <a:srgbClr val="000000"/>
            </a:solidFill>
            <a:round/>
            <a:headEnd/>
            <a:tailEnd type="none" w="lg" len="med"/>
          </a:ln>
          <a:effectLst/>
        </p:spPr>
        <p:txBody>
          <a:bodyPr/>
          <a:lstStyle/>
          <a:p>
            <a:endParaRPr lang="en-US"/>
          </a:p>
        </p:txBody>
      </p:sp>
      <p:sp>
        <p:nvSpPr>
          <p:cNvPr id="166947" name="Line 35"/>
          <p:cNvSpPr>
            <a:spLocks noChangeAspect="1" noChangeShapeType="1"/>
          </p:cNvSpPr>
          <p:nvPr/>
        </p:nvSpPr>
        <p:spPr bwMode="auto">
          <a:xfrm flipV="1">
            <a:off x="2490788" y="3594099"/>
            <a:ext cx="1485900" cy="325041"/>
          </a:xfrm>
          <a:prstGeom prst="line">
            <a:avLst/>
          </a:prstGeom>
          <a:noFill/>
          <a:ln w="9525">
            <a:solidFill>
              <a:srgbClr val="000000"/>
            </a:solidFill>
            <a:round/>
            <a:headEnd/>
            <a:tailEnd type="none" w="lg" len="med"/>
          </a:ln>
          <a:effectLst/>
        </p:spPr>
        <p:txBody>
          <a:bodyPr/>
          <a:lstStyle/>
          <a:p>
            <a:endParaRPr lang="en-US"/>
          </a:p>
        </p:txBody>
      </p:sp>
      <p:sp>
        <p:nvSpPr>
          <p:cNvPr id="166950" name="Line 38"/>
          <p:cNvSpPr>
            <a:spLocks noChangeAspect="1" noChangeShapeType="1"/>
          </p:cNvSpPr>
          <p:nvPr/>
        </p:nvSpPr>
        <p:spPr bwMode="auto">
          <a:xfrm>
            <a:off x="6091236" y="2317750"/>
            <a:ext cx="865187" cy="1231900"/>
          </a:xfrm>
          <a:prstGeom prst="line">
            <a:avLst/>
          </a:prstGeom>
          <a:noFill/>
          <a:ln w="9525">
            <a:solidFill>
              <a:srgbClr val="000000"/>
            </a:solidFill>
            <a:round/>
            <a:headEnd/>
            <a:tailEnd type="none" w="lg" len="med"/>
          </a:ln>
          <a:effectLst>
            <a:outerShdw dist="17961" dir="2700000" algn="ctr" rotWithShape="0">
              <a:srgbClr val="000000"/>
            </a:outerShdw>
          </a:effectLst>
        </p:spPr>
        <p:txBody>
          <a:bodyPr/>
          <a:lstStyle/>
          <a:p>
            <a:endParaRPr lang="en-US"/>
          </a:p>
        </p:txBody>
      </p:sp>
      <p:sp>
        <p:nvSpPr>
          <p:cNvPr id="166953" name="Line 41"/>
          <p:cNvSpPr>
            <a:spLocks noChangeShapeType="1"/>
          </p:cNvSpPr>
          <p:nvPr/>
        </p:nvSpPr>
        <p:spPr bwMode="auto">
          <a:xfrm>
            <a:off x="3114676" y="2317750"/>
            <a:ext cx="3802062" cy="1289050"/>
          </a:xfrm>
          <a:prstGeom prst="line">
            <a:avLst/>
          </a:prstGeom>
          <a:noFill/>
          <a:ln w="9525">
            <a:solidFill>
              <a:srgbClr val="000000"/>
            </a:solidFill>
            <a:round/>
            <a:headEnd/>
            <a:tailEnd type="none" w="lg" len="med"/>
          </a:ln>
          <a:effectLst/>
        </p:spPr>
        <p:txBody>
          <a:bodyPr/>
          <a:lstStyle/>
          <a:p>
            <a:endParaRPr lang="en-US"/>
          </a:p>
        </p:txBody>
      </p:sp>
      <p:sp>
        <p:nvSpPr>
          <p:cNvPr id="166956" name="Line 44"/>
          <p:cNvSpPr>
            <a:spLocks noChangeAspect="1" noChangeShapeType="1"/>
          </p:cNvSpPr>
          <p:nvPr/>
        </p:nvSpPr>
        <p:spPr bwMode="auto">
          <a:xfrm>
            <a:off x="4495803" y="3552825"/>
            <a:ext cx="2362200" cy="163513"/>
          </a:xfrm>
          <a:prstGeom prst="line">
            <a:avLst/>
          </a:prstGeom>
          <a:noFill/>
          <a:ln w="9525">
            <a:solidFill>
              <a:srgbClr val="000000"/>
            </a:solidFill>
            <a:round/>
            <a:headEnd/>
            <a:tailEnd type="none" w="lg" len="med"/>
          </a:ln>
          <a:effectLst/>
        </p:spPr>
        <p:txBody>
          <a:bodyPr/>
          <a:lstStyle/>
          <a:p>
            <a:endParaRPr lang="en-US"/>
          </a:p>
        </p:txBody>
      </p:sp>
      <p:sp>
        <p:nvSpPr>
          <p:cNvPr id="166959" name="Line 47"/>
          <p:cNvSpPr>
            <a:spLocks noChangeShapeType="1"/>
          </p:cNvSpPr>
          <p:nvPr/>
        </p:nvSpPr>
        <p:spPr bwMode="auto">
          <a:xfrm flipV="1">
            <a:off x="4421188" y="2382840"/>
            <a:ext cx="1279525" cy="982462"/>
          </a:xfrm>
          <a:prstGeom prst="line">
            <a:avLst/>
          </a:prstGeom>
          <a:noFill/>
          <a:ln w="9525">
            <a:solidFill>
              <a:srgbClr val="000000"/>
            </a:solidFill>
            <a:round/>
            <a:headEnd/>
            <a:tailEnd type="none" w="lg" len="med"/>
          </a:ln>
          <a:effectLst/>
        </p:spPr>
        <p:txBody>
          <a:bodyPr/>
          <a:lstStyle/>
          <a:p>
            <a:endParaRPr lang="en-US"/>
          </a:p>
        </p:txBody>
      </p:sp>
      <p:sp>
        <p:nvSpPr>
          <p:cNvPr id="166962" name="Line 50"/>
          <p:cNvSpPr>
            <a:spLocks noChangeAspect="1" noChangeShapeType="1"/>
          </p:cNvSpPr>
          <p:nvPr/>
        </p:nvSpPr>
        <p:spPr bwMode="auto">
          <a:xfrm>
            <a:off x="4421188" y="3708403"/>
            <a:ext cx="630237" cy="984250"/>
          </a:xfrm>
          <a:prstGeom prst="line">
            <a:avLst/>
          </a:prstGeom>
          <a:noFill/>
          <a:ln w="9525">
            <a:solidFill>
              <a:srgbClr val="000000"/>
            </a:solidFill>
            <a:round/>
            <a:headEnd/>
            <a:tailEnd type="none" w="lg" len="med"/>
          </a:ln>
          <a:effectLst/>
        </p:spPr>
        <p:txBody>
          <a:bodyPr/>
          <a:lstStyle/>
          <a:p>
            <a:endParaRPr lang="en-US"/>
          </a:p>
        </p:txBody>
      </p:sp>
      <p:sp>
        <p:nvSpPr>
          <p:cNvPr id="166965" name="Line 53"/>
          <p:cNvSpPr>
            <a:spLocks noChangeShapeType="1"/>
          </p:cNvSpPr>
          <p:nvPr/>
        </p:nvSpPr>
        <p:spPr bwMode="auto">
          <a:xfrm flipV="1">
            <a:off x="5250037" y="2422517"/>
            <a:ext cx="607044" cy="2235207"/>
          </a:xfrm>
          <a:prstGeom prst="line">
            <a:avLst/>
          </a:prstGeom>
          <a:noFill/>
          <a:ln w="9525">
            <a:solidFill>
              <a:srgbClr val="000000"/>
            </a:solidFill>
            <a:round/>
            <a:headEnd/>
            <a:tailEnd type="none" w="lg" len="med"/>
          </a:ln>
          <a:effectLst/>
        </p:spPr>
        <p:txBody>
          <a:bodyPr/>
          <a:lstStyle/>
          <a:p>
            <a:endParaRPr lang="en-US"/>
          </a:p>
        </p:txBody>
      </p:sp>
      <p:sp>
        <p:nvSpPr>
          <p:cNvPr id="166968" name="Line 56"/>
          <p:cNvSpPr>
            <a:spLocks noChangeAspect="1" noChangeShapeType="1"/>
          </p:cNvSpPr>
          <p:nvPr/>
        </p:nvSpPr>
        <p:spPr bwMode="auto">
          <a:xfrm flipV="1">
            <a:off x="5387979" y="3940175"/>
            <a:ext cx="1520825" cy="792163"/>
          </a:xfrm>
          <a:prstGeom prst="line">
            <a:avLst/>
          </a:prstGeom>
          <a:noFill/>
          <a:ln w="9525">
            <a:solidFill>
              <a:srgbClr val="000000"/>
            </a:solidFill>
            <a:round/>
            <a:headEnd/>
            <a:tailEnd/>
          </a:ln>
          <a:effectLst/>
        </p:spPr>
        <p:txBody>
          <a:bodyPr/>
          <a:lstStyle/>
          <a:p>
            <a:endParaRPr lang="en-US"/>
          </a:p>
        </p:txBody>
      </p:sp>
      <p:sp>
        <p:nvSpPr>
          <p:cNvPr id="166971" name="Rectangle 59"/>
          <p:cNvSpPr>
            <a:spLocks noChangeAspect="1" noChangeArrowheads="1"/>
          </p:cNvSpPr>
          <p:nvPr/>
        </p:nvSpPr>
        <p:spPr bwMode="auto">
          <a:xfrm>
            <a:off x="2220877" y="2808288"/>
            <a:ext cx="171522" cy="307777"/>
          </a:xfrm>
          <a:prstGeom prst="rect">
            <a:avLst/>
          </a:prstGeom>
          <a:noFill/>
          <a:ln w="9525">
            <a:noFill/>
            <a:miter lim="800000"/>
            <a:headEnd/>
            <a:tailEnd/>
          </a:ln>
        </p:spPr>
        <p:txBody>
          <a:bodyPr wrap="none" lIns="0" tIns="0" rIns="0" bIns="0">
            <a:spAutoFit/>
          </a:bodyPr>
          <a:lstStyle/>
          <a:p>
            <a:r>
              <a:rPr lang="en-US" sz="2000" dirty="0">
                <a:solidFill>
                  <a:srgbClr val="000000"/>
                </a:solidFill>
                <a:effectLst/>
                <a:latin typeface="Arial" panose="020B0604020202020204" pitchFamily="34" charset="0"/>
                <a:cs typeface="Arial" panose="020B0604020202020204" pitchFamily="34" charset="0"/>
              </a:rPr>
              <a:t>A</a:t>
            </a:r>
          </a:p>
        </p:txBody>
      </p:sp>
      <p:sp>
        <p:nvSpPr>
          <p:cNvPr id="166972" name="Rectangle 60"/>
          <p:cNvSpPr>
            <a:spLocks noChangeAspect="1" noChangeArrowheads="1"/>
          </p:cNvSpPr>
          <p:nvPr/>
        </p:nvSpPr>
        <p:spPr bwMode="auto">
          <a:xfrm>
            <a:off x="3178140" y="3057525"/>
            <a:ext cx="171522"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B</a:t>
            </a:r>
          </a:p>
        </p:txBody>
      </p:sp>
      <p:sp>
        <p:nvSpPr>
          <p:cNvPr id="166973" name="Rectangle 61"/>
          <p:cNvSpPr>
            <a:spLocks noChangeAspect="1" noChangeArrowheads="1"/>
          </p:cNvSpPr>
          <p:nvPr/>
        </p:nvSpPr>
        <p:spPr bwMode="auto">
          <a:xfrm>
            <a:off x="3544783" y="3336925"/>
            <a:ext cx="185949"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C</a:t>
            </a:r>
          </a:p>
        </p:txBody>
      </p:sp>
      <p:sp>
        <p:nvSpPr>
          <p:cNvPr id="166974" name="Rectangle 62"/>
          <p:cNvSpPr>
            <a:spLocks noChangeAspect="1" noChangeArrowheads="1"/>
          </p:cNvSpPr>
          <p:nvPr/>
        </p:nvSpPr>
        <p:spPr bwMode="auto">
          <a:xfrm>
            <a:off x="3685276" y="4052888"/>
            <a:ext cx="185948"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D</a:t>
            </a:r>
          </a:p>
        </p:txBody>
      </p:sp>
      <p:sp>
        <p:nvSpPr>
          <p:cNvPr id="166975" name="Rectangle 63"/>
          <p:cNvSpPr>
            <a:spLocks noChangeAspect="1" noChangeArrowheads="1"/>
          </p:cNvSpPr>
          <p:nvPr/>
        </p:nvSpPr>
        <p:spPr bwMode="auto">
          <a:xfrm>
            <a:off x="3440077" y="4524375"/>
            <a:ext cx="171522"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E</a:t>
            </a:r>
          </a:p>
        </p:txBody>
      </p:sp>
      <p:sp>
        <p:nvSpPr>
          <p:cNvPr id="166976" name="Rectangle 64"/>
          <p:cNvSpPr>
            <a:spLocks noChangeAspect="1" noChangeArrowheads="1"/>
          </p:cNvSpPr>
          <p:nvPr/>
        </p:nvSpPr>
        <p:spPr bwMode="auto">
          <a:xfrm>
            <a:off x="4319622" y="1816100"/>
            <a:ext cx="157094"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F</a:t>
            </a:r>
          </a:p>
        </p:txBody>
      </p:sp>
      <p:sp>
        <p:nvSpPr>
          <p:cNvPr id="166977" name="Rectangle 65"/>
          <p:cNvSpPr>
            <a:spLocks noChangeAspect="1" noChangeArrowheads="1"/>
          </p:cNvSpPr>
          <p:nvPr/>
        </p:nvSpPr>
        <p:spPr bwMode="auto">
          <a:xfrm>
            <a:off x="4764714" y="3116263"/>
            <a:ext cx="198773"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G</a:t>
            </a:r>
          </a:p>
        </p:txBody>
      </p:sp>
      <p:sp>
        <p:nvSpPr>
          <p:cNvPr id="166978" name="Rectangle 66"/>
          <p:cNvSpPr>
            <a:spLocks noChangeAspect="1" noChangeArrowheads="1"/>
          </p:cNvSpPr>
          <p:nvPr/>
        </p:nvSpPr>
        <p:spPr bwMode="auto">
          <a:xfrm>
            <a:off x="4489345" y="4179888"/>
            <a:ext cx="185948"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H</a:t>
            </a:r>
          </a:p>
        </p:txBody>
      </p:sp>
      <p:sp>
        <p:nvSpPr>
          <p:cNvPr id="166979" name="Rectangle 67"/>
          <p:cNvSpPr>
            <a:spLocks noChangeAspect="1" noChangeArrowheads="1"/>
          </p:cNvSpPr>
          <p:nvPr/>
        </p:nvSpPr>
        <p:spPr bwMode="auto">
          <a:xfrm>
            <a:off x="5447959" y="4103688"/>
            <a:ext cx="70532"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I</a:t>
            </a:r>
          </a:p>
        </p:txBody>
      </p:sp>
      <p:sp>
        <p:nvSpPr>
          <p:cNvPr id="166980" name="Rectangle 68"/>
          <p:cNvSpPr>
            <a:spLocks noChangeAspect="1" noChangeArrowheads="1"/>
          </p:cNvSpPr>
          <p:nvPr/>
        </p:nvSpPr>
        <p:spPr bwMode="auto">
          <a:xfrm>
            <a:off x="5250037" y="3214688"/>
            <a:ext cx="128241"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J</a:t>
            </a:r>
          </a:p>
        </p:txBody>
      </p:sp>
      <p:sp>
        <p:nvSpPr>
          <p:cNvPr id="166981" name="Rectangle 69"/>
          <p:cNvSpPr>
            <a:spLocks noChangeAspect="1" noChangeArrowheads="1"/>
          </p:cNvSpPr>
          <p:nvPr/>
        </p:nvSpPr>
        <p:spPr bwMode="auto">
          <a:xfrm>
            <a:off x="3592477" y="2581275"/>
            <a:ext cx="171522"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K</a:t>
            </a:r>
          </a:p>
        </p:txBody>
      </p:sp>
      <p:sp>
        <p:nvSpPr>
          <p:cNvPr id="166982" name="Rectangle 70"/>
          <p:cNvSpPr>
            <a:spLocks noChangeAspect="1" noChangeArrowheads="1"/>
          </p:cNvSpPr>
          <p:nvPr/>
        </p:nvSpPr>
        <p:spPr bwMode="auto">
          <a:xfrm>
            <a:off x="6615216" y="2608263"/>
            <a:ext cx="142668"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L</a:t>
            </a:r>
          </a:p>
        </p:txBody>
      </p:sp>
      <p:sp>
        <p:nvSpPr>
          <p:cNvPr id="166983" name="Rectangle 71"/>
          <p:cNvSpPr>
            <a:spLocks noChangeAspect="1" noChangeArrowheads="1"/>
          </p:cNvSpPr>
          <p:nvPr/>
        </p:nvSpPr>
        <p:spPr bwMode="auto">
          <a:xfrm>
            <a:off x="5944157" y="4506913"/>
            <a:ext cx="213199" cy="307777"/>
          </a:xfrm>
          <a:prstGeom prst="rect">
            <a:avLst/>
          </a:prstGeom>
          <a:noFill/>
          <a:ln w="9525">
            <a:noFill/>
            <a:miter lim="800000"/>
            <a:headEnd/>
            <a:tailEnd/>
          </a:ln>
        </p:spPr>
        <p:txBody>
          <a:bodyPr wrap="none" lIns="0" tIns="0" rIns="0" bIns="0">
            <a:spAutoFit/>
          </a:bodyPr>
          <a:lstStyle/>
          <a:p>
            <a:r>
              <a:rPr lang="en-US" sz="2000">
                <a:solidFill>
                  <a:srgbClr val="000000"/>
                </a:solidFill>
                <a:effectLst/>
                <a:latin typeface="Arial" panose="020B0604020202020204" pitchFamily="34" charset="0"/>
                <a:cs typeface="Arial" panose="020B0604020202020204" pitchFamily="34" charset="0"/>
              </a:rPr>
              <a:t>M</a:t>
            </a:r>
          </a:p>
        </p:txBody>
      </p:sp>
      <p:sp>
        <p:nvSpPr>
          <p:cNvPr id="166984" name="Line 72"/>
          <p:cNvSpPr>
            <a:spLocks noChangeAspect="1" noChangeShapeType="1"/>
          </p:cNvSpPr>
          <p:nvPr/>
        </p:nvSpPr>
        <p:spPr bwMode="auto">
          <a:xfrm>
            <a:off x="3192463" y="2170113"/>
            <a:ext cx="2379662" cy="0"/>
          </a:xfrm>
          <a:prstGeom prst="line">
            <a:avLst/>
          </a:prstGeom>
          <a:noFill/>
          <a:ln w="9525">
            <a:solidFill>
              <a:srgbClr val="000000"/>
            </a:solidFill>
            <a:round/>
            <a:headEnd/>
            <a:tailEnd type="none" w="lg" len="med"/>
          </a:ln>
          <a:effectLst/>
        </p:spPr>
        <p:txBody>
          <a:bodyPr/>
          <a:lstStyle/>
          <a:p>
            <a:endParaRPr lang="en-US"/>
          </a:p>
        </p:txBody>
      </p:sp>
      <p:sp>
        <p:nvSpPr>
          <p:cNvPr id="166988" name="Text Box 76"/>
          <p:cNvSpPr txBox="1">
            <a:spLocks noChangeArrowheads="1"/>
          </p:cNvSpPr>
          <p:nvPr/>
        </p:nvSpPr>
        <p:spPr bwMode="auto">
          <a:xfrm>
            <a:off x="6474828" y="4116388"/>
            <a:ext cx="1401346" cy="461665"/>
          </a:xfrm>
          <a:prstGeom prst="rect">
            <a:avLst/>
          </a:prstGeom>
          <a:noFill/>
          <a:ln w="12700">
            <a:noFill/>
            <a:miter lim="800000"/>
            <a:headEnd/>
            <a:tailEnd/>
          </a:ln>
          <a:effectLst/>
        </p:spPr>
        <p:txBody>
          <a:bodyPr wrap="none">
            <a:spAutoFit/>
          </a:bodyPr>
          <a:lstStyle/>
          <a:p>
            <a:r>
              <a:rPr lang="en-US" sz="2400">
                <a:solidFill>
                  <a:srgbClr val="000000"/>
                </a:solidFill>
                <a:effectLst/>
                <a:latin typeface="Arial" panose="020B0604020202020204" pitchFamily="34" charset="0"/>
                <a:cs typeface="Arial" panose="020B0604020202020204" pitchFamily="34" charset="0"/>
              </a:rPr>
              <a:t>Paducah</a:t>
            </a:r>
          </a:p>
        </p:txBody>
      </p:sp>
      <p:sp>
        <p:nvSpPr>
          <p:cNvPr id="166989" name="Text Box 77"/>
          <p:cNvSpPr txBox="1">
            <a:spLocks noChangeArrowheads="1"/>
          </p:cNvSpPr>
          <p:nvPr/>
        </p:nvSpPr>
        <p:spPr bwMode="auto">
          <a:xfrm>
            <a:off x="1382713" y="4306888"/>
            <a:ext cx="1630362" cy="457200"/>
          </a:xfrm>
          <a:prstGeom prst="rect">
            <a:avLst/>
          </a:prstGeom>
          <a:noFill/>
          <a:ln w="12700">
            <a:noFill/>
            <a:miter lim="800000"/>
            <a:headEnd/>
            <a:tailEnd/>
          </a:ln>
          <a:effectLst/>
        </p:spPr>
        <p:txBody>
          <a:bodyPr wrap="none">
            <a:spAutoFit/>
          </a:bodyPr>
          <a:lstStyle/>
          <a:p>
            <a:r>
              <a:rPr lang="en-US" sz="2400">
                <a:solidFill>
                  <a:srgbClr val="000000"/>
                </a:solidFill>
                <a:effectLst/>
                <a:latin typeface="Arial" panose="020B0604020202020204" pitchFamily="34" charset="0"/>
                <a:cs typeface="Arial" panose="020B0604020202020204" pitchFamily="34" charset="0"/>
              </a:rPr>
              <a:t>Lewisburg</a:t>
            </a:r>
          </a:p>
        </p:txBody>
      </p:sp>
      <p:sp>
        <p:nvSpPr>
          <p:cNvPr id="166917" name="Oval 5"/>
          <p:cNvSpPr>
            <a:spLocks noChangeAspect="1" noChangeArrowheads="1"/>
          </p:cNvSpPr>
          <p:nvPr/>
        </p:nvSpPr>
        <p:spPr bwMode="auto">
          <a:xfrm>
            <a:off x="1955800" y="3771900"/>
            <a:ext cx="541338" cy="484188"/>
          </a:xfrm>
          <a:prstGeom prst="ellipse">
            <a:avLst/>
          </a:prstGeom>
          <a:noFill/>
          <a:ln w="9525">
            <a:solidFill>
              <a:srgbClr val="000000"/>
            </a:solidFill>
            <a:round/>
            <a:headEnd/>
            <a:tailEnd/>
          </a:ln>
          <a:effectLst/>
          <a:scene3d>
            <a:camera prst="orthographicFront">
              <a:rot lat="0" lon="0" rev="0"/>
            </a:camera>
            <a:lightRig rig="balanced" dir="t">
              <a:rot lat="0" lon="0" rev="8700000"/>
            </a:lightRig>
          </a:scene3d>
          <a:sp3d>
            <a:bevelT w="190500" h="38100"/>
          </a:sp3d>
        </p:spPr>
        <p:txBody>
          <a:bodyPr anchor="ctr" anchorCtr="1"/>
          <a:lstStyle/>
          <a:p>
            <a:r>
              <a:rPr lang="en-US" sz="2400" dirty="0">
                <a:solidFill>
                  <a:srgbClr val="000000"/>
                </a:solidFill>
                <a:effectLst/>
                <a:latin typeface="Arial" panose="020B0604020202020204" pitchFamily="34" charset="0"/>
                <a:cs typeface="Arial" panose="020B0604020202020204" pitchFamily="34" charset="0"/>
              </a:rPr>
              <a:t>1</a:t>
            </a:r>
          </a:p>
        </p:txBody>
      </p:sp>
      <p:sp>
        <p:nvSpPr>
          <p:cNvPr id="166929" name="Oval 17"/>
          <p:cNvSpPr>
            <a:spLocks noChangeAspect="1" noChangeArrowheads="1"/>
          </p:cNvSpPr>
          <p:nvPr/>
        </p:nvSpPr>
        <p:spPr bwMode="auto">
          <a:xfrm>
            <a:off x="2651125" y="1920875"/>
            <a:ext cx="541338" cy="484188"/>
          </a:xfrm>
          <a:prstGeom prst="ellipse">
            <a:avLst/>
          </a:prstGeom>
          <a:noFill/>
          <a:ln w="9525">
            <a:solidFill>
              <a:srgbClr val="000000"/>
            </a:solidFill>
            <a:round/>
            <a:headEnd/>
            <a:tailEnd/>
          </a:ln>
          <a:effectLst/>
          <a:scene3d>
            <a:camera prst="orthographicFront">
              <a:rot lat="0" lon="0" rev="0"/>
            </a:camera>
            <a:lightRig rig="balanced" dir="t">
              <a:rot lat="0" lon="0" rev="8700000"/>
            </a:lightRig>
          </a:scene3d>
          <a:sp3d>
            <a:bevelT w="190500" h="38100"/>
          </a:sp3d>
        </p:spPr>
        <p:txBody>
          <a:bodyPr anchor="ctr" anchorCtr="1"/>
          <a:lstStyle/>
          <a:p>
            <a:r>
              <a:rPr lang="en-US" sz="2400">
                <a:solidFill>
                  <a:srgbClr val="000000"/>
                </a:solidFill>
                <a:effectLst/>
                <a:latin typeface="Arial" panose="020B0604020202020204" pitchFamily="34" charset="0"/>
                <a:cs typeface="Arial" panose="020B0604020202020204" pitchFamily="34" charset="0"/>
              </a:rPr>
              <a:t>2</a:t>
            </a:r>
          </a:p>
        </p:txBody>
      </p:sp>
      <p:sp>
        <p:nvSpPr>
          <p:cNvPr id="166926" name="Oval 14"/>
          <p:cNvSpPr>
            <a:spLocks noChangeAspect="1" noChangeArrowheads="1"/>
          </p:cNvSpPr>
          <p:nvPr/>
        </p:nvSpPr>
        <p:spPr bwMode="auto">
          <a:xfrm>
            <a:off x="5586413" y="1939919"/>
            <a:ext cx="541337" cy="482600"/>
          </a:xfrm>
          <a:prstGeom prst="ellipse">
            <a:avLst/>
          </a:prstGeom>
          <a:noFill/>
          <a:ln w="9525">
            <a:solidFill>
              <a:srgbClr val="000000"/>
            </a:solidFill>
            <a:round/>
            <a:headEnd/>
            <a:tailEnd/>
          </a:ln>
          <a:effectLst/>
          <a:scene3d>
            <a:camera prst="orthographicFront">
              <a:rot lat="0" lon="0" rev="0"/>
            </a:camera>
            <a:lightRig rig="balanced" dir="t">
              <a:rot lat="0" lon="0" rev="8700000"/>
            </a:lightRig>
          </a:scene3d>
          <a:sp3d>
            <a:bevelT w="190500" h="38100"/>
          </a:sp3d>
        </p:spPr>
        <p:txBody>
          <a:bodyPr anchor="ctr" anchorCtr="1"/>
          <a:lstStyle/>
          <a:p>
            <a:r>
              <a:rPr lang="en-US" sz="2400" dirty="0">
                <a:solidFill>
                  <a:srgbClr val="000000"/>
                </a:solidFill>
                <a:effectLst/>
                <a:latin typeface="Arial" panose="020B0604020202020204" pitchFamily="34" charset="0"/>
                <a:cs typeface="Arial" panose="020B0604020202020204" pitchFamily="34" charset="0"/>
              </a:rPr>
              <a:t>5</a:t>
            </a:r>
          </a:p>
        </p:txBody>
      </p:sp>
      <p:sp>
        <p:nvSpPr>
          <p:cNvPr id="166920" name="Oval 8"/>
          <p:cNvSpPr>
            <a:spLocks noChangeAspect="1" noChangeArrowheads="1"/>
          </p:cNvSpPr>
          <p:nvPr/>
        </p:nvSpPr>
        <p:spPr bwMode="auto">
          <a:xfrm>
            <a:off x="3963988" y="3289300"/>
            <a:ext cx="541337" cy="484188"/>
          </a:xfrm>
          <a:prstGeom prst="ellipse">
            <a:avLst/>
          </a:prstGeom>
          <a:noFill/>
          <a:ln w="9525">
            <a:solidFill>
              <a:srgbClr val="000000"/>
            </a:solidFill>
            <a:round/>
            <a:headEnd/>
            <a:tailEnd/>
          </a:ln>
          <a:effectLst/>
          <a:scene3d>
            <a:camera prst="orthographicFront">
              <a:rot lat="0" lon="0" rev="0"/>
            </a:camera>
            <a:lightRig rig="balanced" dir="t">
              <a:rot lat="0" lon="0" rev="8700000"/>
            </a:lightRig>
          </a:scene3d>
          <a:sp3d>
            <a:bevelT w="190500" h="38100"/>
          </a:sp3d>
        </p:spPr>
        <p:txBody>
          <a:bodyPr anchor="ctr" anchorCtr="1"/>
          <a:lstStyle/>
          <a:p>
            <a:r>
              <a:rPr lang="en-US" sz="2400">
                <a:solidFill>
                  <a:srgbClr val="000000"/>
                </a:solidFill>
                <a:effectLst/>
                <a:latin typeface="Arial" panose="020B0604020202020204" pitchFamily="34" charset="0"/>
                <a:cs typeface="Arial" panose="020B0604020202020204" pitchFamily="34" charset="0"/>
              </a:rPr>
              <a:t>3</a:t>
            </a:r>
          </a:p>
        </p:txBody>
      </p:sp>
      <p:sp>
        <p:nvSpPr>
          <p:cNvPr id="166923" name="Oval 11"/>
          <p:cNvSpPr>
            <a:spLocks noChangeAspect="1" noChangeArrowheads="1"/>
          </p:cNvSpPr>
          <p:nvPr/>
        </p:nvSpPr>
        <p:spPr bwMode="auto">
          <a:xfrm>
            <a:off x="4916488" y="4657725"/>
            <a:ext cx="541337" cy="484188"/>
          </a:xfrm>
          <a:prstGeom prst="ellipse">
            <a:avLst/>
          </a:prstGeom>
          <a:noFill/>
          <a:ln w="9525">
            <a:solidFill>
              <a:srgbClr val="000000"/>
            </a:solidFill>
            <a:round/>
            <a:headEnd/>
            <a:tailEnd/>
          </a:ln>
          <a:effectLst/>
          <a:scene3d>
            <a:camera prst="orthographicFront">
              <a:rot lat="0" lon="0" rev="0"/>
            </a:camera>
            <a:lightRig rig="balanced" dir="t">
              <a:rot lat="0" lon="0" rev="8700000"/>
            </a:lightRig>
          </a:scene3d>
          <a:sp3d>
            <a:bevelT w="190500" h="38100"/>
          </a:sp3d>
        </p:spPr>
        <p:txBody>
          <a:bodyPr anchor="ctr" anchorCtr="1"/>
          <a:lstStyle/>
          <a:p>
            <a:r>
              <a:rPr lang="en-US" sz="2400">
                <a:solidFill>
                  <a:srgbClr val="000000"/>
                </a:solidFill>
                <a:effectLst/>
                <a:latin typeface="Arial" panose="020B0604020202020204" pitchFamily="34" charset="0"/>
                <a:cs typeface="Arial" panose="020B0604020202020204" pitchFamily="34" charset="0"/>
              </a:rPr>
              <a:t>4</a:t>
            </a:r>
          </a:p>
        </p:txBody>
      </p:sp>
      <p:sp>
        <p:nvSpPr>
          <p:cNvPr id="166991" name="Rectangle 79"/>
          <p:cNvSpPr>
            <a:spLocks noChangeArrowheads="1"/>
          </p:cNvSpPr>
          <p:nvPr/>
        </p:nvSpPr>
        <p:spPr bwMode="auto">
          <a:xfrm>
            <a:off x="687388" y="1104900"/>
            <a:ext cx="5118100" cy="515938"/>
          </a:xfrm>
          <a:prstGeom prst="rect">
            <a:avLst/>
          </a:prstGeom>
          <a:noFill/>
          <a:ln w="12700">
            <a:noFill/>
            <a:miter lim="800000"/>
            <a:headEnd/>
            <a:tailEnd/>
          </a:ln>
          <a:effectLst/>
        </p:spPr>
        <p:txBody>
          <a:bodyPr lIns="90488" tIns="44450" rIns="90488" bIns="44450"/>
          <a:lstStyle/>
          <a:p>
            <a:pPr marL="342900" indent="-342900" algn="l">
              <a:spcBef>
                <a:spcPct val="20000"/>
              </a:spcBef>
              <a:buSzPct val="75000"/>
              <a:buFont typeface="Monotype Sorts" pitchFamily="2" charset="2"/>
              <a:buChar char="n"/>
            </a:pPr>
            <a:r>
              <a:rPr lang="en-US" sz="2400" dirty="0">
                <a:solidFill>
                  <a:srgbClr val="000000"/>
                </a:solidFill>
                <a:effectLst/>
                <a:latin typeface="Arial" panose="020B0604020202020204" pitchFamily="34" charset="0"/>
                <a:cs typeface="Arial" panose="020B0604020202020204" pitchFamily="34" charset="0"/>
              </a:rPr>
              <a:t>Network Representation</a:t>
            </a:r>
          </a:p>
        </p:txBody>
      </p:sp>
      <p:sp>
        <p:nvSpPr>
          <p:cNvPr id="39" name="Rectangle 8"/>
          <p:cNvSpPr>
            <a:spLocks noChangeArrowheads="1"/>
          </p:cNvSpPr>
          <p:nvPr/>
        </p:nvSpPr>
        <p:spPr bwMode="auto">
          <a:xfrm>
            <a:off x="830262" y="31994"/>
            <a:ext cx="7475537" cy="681037"/>
          </a:xfrm>
          <a:prstGeom prst="rect">
            <a:avLst/>
          </a:prstGeom>
          <a:noFill/>
          <a:ln w="12700">
            <a:noFill/>
            <a:miter lim="800000"/>
            <a:headEnd/>
            <a:tailEnd/>
          </a:ln>
          <a:effectLst/>
        </p:spPr>
        <p:txBody>
          <a:bodyPr lIns="90488" tIns="44450" rIns="90488" bIns="44450" anchor="ctr"/>
          <a:lstStyle/>
          <a:p>
            <a:r>
              <a:rPr lang="en-US" sz="2800" dirty="0">
                <a:solidFill>
                  <a:schemeClr val="bg1"/>
                </a:solidFill>
                <a:effectLst/>
                <a:latin typeface="Arial" panose="020B0604020202020204" pitchFamily="34" charset="0"/>
                <a:cs typeface="Arial" panose="020B0604020202020204" pitchFamily="34" charset="0"/>
              </a:rPr>
              <a:t>Example: Shortest-Route</a:t>
            </a:r>
          </a:p>
        </p:txBody>
      </p:sp>
      <p:sp>
        <p:nvSpPr>
          <p:cNvPr id="40" name="Title 1">
            <a:extLst>
              <a:ext uri="{FF2B5EF4-FFF2-40B4-BE49-F238E27FC236}">
                <a16:creationId xmlns:a16="http://schemas.microsoft.com/office/drawing/2014/main" id="{C9E002BD-5553-405D-9272-A9DA2F3125AF}"/>
              </a:ext>
            </a:extLst>
          </p:cNvPr>
          <p:cNvSpPr txBox="1">
            <a:spLocks/>
          </p:cNvSpPr>
          <p:nvPr/>
        </p:nvSpPr>
        <p:spPr>
          <a:xfrm>
            <a:off x="457200" y="277813"/>
            <a:ext cx="8229600" cy="1139825"/>
          </a:xfrm>
          <a:prstGeom prst="rect">
            <a:avLst/>
          </a:prstGeom>
        </p:spPr>
        <p:txBody>
          <a:bodyPr/>
          <a:lstStyle>
            <a:lvl1pPr algn="l" rtl="0" fontAlgn="base">
              <a:spcBef>
                <a:spcPct val="0"/>
              </a:spcBef>
              <a:spcAft>
                <a:spcPct val="0"/>
              </a:spcAft>
              <a:defRPr kumimoji="1" sz="4200">
                <a:solidFill>
                  <a:schemeClr val="tx2"/>
                </a:solidFill>
                <a:latin typeface="+mj-lt"/>
                <a:ea typeface="+mj-ea"/>
                <a:cs typeface="+mj-cs"/>
              </a:defRPr>
            </a:lvl1pPr>
            <a:lvl2pPr algn="l" rtl="0" fontAlgn="base">
              <a:spcBef>
                <a:spcPct val="0"/>
              </a:spcBef>
              <a:spcAft>
                <a:spcPct val="0"/>
              </a:spcAft>
              <a:defRPr kumimoji="1" sz="4200">
                <a:solidFill>
                  <a:schemeClr val="tx2"/>
                </a:solidFill>
                <a:latin typeface="Garamond" charset="0"/>
                <a:ea typeface="宋体" charset="0"/>
                <a:cs typeface="宋体" charset="0"/>
              </a:defRPr>
            </a:lvl2pPr>
            <a:lvl3pPr algn="l" rtl="0" fontAlgn="base">
              <a:spcBef>
                <a:spcPct val="0"/>
              </a:spcBef>
              <a:spcAft>
                <a:spcPct val="0"/>
              </a:spcAft>
              <a:defRPr kumimoji="1" sz="4200">
                <a:solidFill>
                  <a:schemeClr val="tx2"/>
                </a:solidFill>
                <a:latin typeface="Garamond" charset="0"/>
                <a:ea typeface="宋体" charset="0"/>
                <a:cs typeface="宋体" charset="0"/>
              </a:defRPr>
            </a:lvl3pPr>
            <a:lvl4pPr algn="l" rtl="0" fontAlgn="base">
              <a:spcBef>
                <a:spcPct val="0"/>
              </a:spcBef>
              <a:spcAft>
                <a:spcPct val="0"/>
              </a:spcAft>
              <a:defRPr kumimoji="1" sz="4200">
                <a:solidFill>
                  <a:schemeClr val="tx2"/>
                </a:solidFill>
                <a:latin typeface="Garamond" charset="0"/>
                <a:ea typeface="宋体" charset="0"/>
                <a:cs typeface="宋体" charset="0"/>
              </a:defRPr>
            </a:lvl4pPr>
            <a:lvl5pPr algn="l" rtl="0" fontAlgn="base">
              <a:spcBef>
                <a:spcPct val="0"/>
              </a:spcBef>
              <a:spcAft>
                <a:spcPct val="0"/>
              </a:spcAft>
              <a:defRPr kumimoji="1" sz="4200">
                <a:solidFill>
                  <a:schemeClr val="tx2"/>
                </a:solidFill>
                <a:latin typeface="Garamond" charset="0"/>
                <a:ea typeface="宋体" charset="0"/>
                <a:cs typeface="宋体" charset="0"/>
              </a:defRPr>
            </a:lvl5pPr>
            <a:lvl6pPr marL="457200" algn="l" rtl="0" fontAlgn="base">
              <a:spcBef>
                <a:spcPct val="0"/>
              </a:spcBef>
              <a:spcAft>
                <a:spcPct val="0"/>
              </a:spcAft>
              <a:defRPr sz="4200">
                <a:solidFill>
                  <a:schemeClr val="tx2"/>
                </a:solidFill>
                <a:latin typeface="Garamond" charset="0"/>
                <a:ea typeface="宋体" charset="0"/>
                <a:cs typeface="宋体" charset="0"/>
              </a:defRPr>
            </a:lvl6pPr>
            <a:lvl7pPr marL="914400" algn="l" rtl="0" fontAlgn="base">
              <a:spcBef>
                <a:spcPct val="0"/>
              </a:spcBef>
              <a:spcAft>
                <a:spcPct val="0"/>
              </a:spcAft>
              <a:defRPr sz="4200">
                <a:solidFill>
                  <a:schemeClr val="tx2"/>
                </a:solidFill>
                <a:latin typeface="Garamond" charset="0"/>
                <a:ea typeface="宋体" charset="0"/>
                <a:cs typeface="宋体" charset="0"/>
              </a:defRPr>
            </a:lvl7pPr>
            <a:lvl8pPr marL="1371600" algn="l" rtl="0" fontAlgn="base">
              <a:spcBef>
                <a:spcPct val="0"/>
              </a:spcBef>
              <a:spcAft>
                <a:spcPct val="0"/>
              </a:spcAft>
              <a:defRPr sz="4200">
                <a:solidFill>
                  <a:schemeClr val="tx2"/>
                </a:solidFill>
                <a:latin typeface="Garamond" charset="0"/>
                <a:ea typeface="宋体" charset="0"/>
                <a:cs typeface="宋体" charset="0"/>
              </a:defRPr>
            </a:lvl8pPr>
            <a:lvl9pPr marL="1828800" algn="l" rtl="0" fontAlgn="base">
              <a:spcBef>
                <a:spcPct val="0"/>
              </a:spcBef>
              <a:spcAft>
                <a:spcPct val="0"/>
              </a:spcAft>
              <a:defRPr sz="4200">
                <a:solidFill>
                  <a:schemeClr val="tx2"/>
                </a:solidFill>
                <a:latin typeface="Garamond" charset="0"/>
                <a:ea typeface="宋体" charset="0"/>
                <a:cs typeface="宋体" charset="0"/>
              </a:defRPr>
            </a:lvl9pPr>
          </a:lstStyle>
          <a:p>
            <a:pPr>
              <a:buClrTx/>
              <a:buSzTx/>
              <a:buFontTx/>
            </a:pPr>
            <a:r>
              <a:rPr lang="en-HK" sz="3200" kern="0" dirty="0"/>
              <a:t>E</a:t>
            </a:r>
            <a:r>
              <a:rPr lang="en-US" altLang="zh-CN" sz="3200" kern="0" dirty="0" err="1"/>
              <a:t>xample</a:t>
            </a:r>
            <a:endParaRPr lang="en-HK" sz="3200" kern="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Rectangle 2"/>
          <p:cNvSpPr>
            <a:spLocks noGrp="1" noChangeArrowheads="1"/>
          </p:cNvSpPr>
          <p:nvPr>
            <p:ph type="title" idx="4294967295"/>
          </p:nvPr>
        </p:nvSpPr>
        <p:spPr>
          <a:xfrm>
            <a:off x="404410" y="260648"/>
            <a:ext cx="8534400" cy="758825"/>
          </a:xfrm>
        </p:spPr>
        <p:txBody>
          <a:bodyPr lIns="91440" tIns="45720" rIns="91440" bIns="45720" anchor="ctr">
            <a:normAutofit/>
          </a:bodyPr>
          <a:lstStyle/>
          <a:p>
            <a:r>
              <a:rPr lang="en-US" b="0" dirty="0">
                <a:solidFill>
                  <a:srgbClr val="C00000"/>
                </a:solidFill>
                <a:effectLst>
                  <a:outerShdw blurRad="38100" dist="38100" dir="2700000" algn="tl">
                    <a:srgbClr val="C0C0C0"/>
                  </a:outerShdw>
                </a:effectLst>
              </a:rPr>
              <a:t>Location of Konigsberg</a:t>
            </a:r>
            <a:r>
              <a:rPr lang="zh-CN" altLang="zh-CN" dirty="0">
                <a:solidFill>
                  <a:srgbClr val="C00000"/>
                </a:solidFill>
                <a:effectLst>
                  <a:outerShdw blurRad="38100" dist="38100" dir="2700000" algn="tl">
                    <a:srgbClr val="C0C0C0"/>
                  </a:outerShdw>
                </a:effectLst>
              </a:rPr>
              <a:t>/</a:t>
            </a:r>
            <a:r>
              <a:rPr lang="en-US" altLang="zh-CN" dirty="0">
                <a:solidFill>
                  <a:srgbClr val="C00000"/>
                </a:solidFill>
                <a:effectLst>
                  <a:outerShdw blurRad="38100" dist="38100" dir="2700000" algn="tl">
                    <a:srgbClr val="C0C0C0"/>
                  </a:outerShdw>
                </a:effectLst>
              </a:rPr>
              <a:t>Kaliningrad</a:t>
            </a:r>
            <a:endParaRPr lang="en-US" b="0" dirty="0">
              <a:solidFill>
                <a:srgbClr val="C00000"/>
              </a:solidFill>
              <a:effectLst>
                <a:outerShdw blurRad="38100" dist="38100" dir="2700000" algn="tl">
                  <a:srgbClr val="C0C0C0"/>
                </a:outerShdw>
              </a:effectLst>
            </a:endParaRPr>
          </a:p>
        </p:txBody>
      </p:sp>
      <p:sp>
        <p:nvSpPr>
          <p:cNvPr id="3" name="文字方塊 2"/>
          <p:cNvSpPr txBox="1"/>
          <p:nvPr/>
        </p:nvSpPr>
        <p:spPr>
          <a:xfrm>
            <a:off x="228600" y="6553898"/>
            <a:ext cx="8610049" cy="307777"/>
          </a:xfrm>
          <a:prstGeom prst="rect">
            <a:avLst/>
          </a:prstGeom>
          <a:noFill/>
        </p:spPr>
        <p:txBody>
          <a:bodyPr wrap="none" rtlCol="0">
            <a:spAutoFit/>
          </a:bodyPr>
          <a:lstStyle/>
          <a:p>
            <a:r>
              <a:rPr kumimoji="1" lang="en-US" altLang="zh-TW" sz="1400" dirty="0"/>
              <a:t>Source</a:t>
            </a:r>
            <a:r>
              <a:rPr kumimoji="1" lang="en-US" altLang="zh-CN" sz="1400" dirty="0"/>
              <a:t>:</a:t>
            </a:r>
            <a:r>
              <a:rPr kumimoji="1" lang="zh-CN" altLang="en-US" sz="1400" dirty="0"/>
              <a:t> </a:t>
            </a:r>
            <a:r>
              <a:rPr kumimoji="1" lang="en-US" altLang="zh-TW" sz="1400" dirty="0"/>
              <a:t>https://</a:t>
            </a:r>
            <a:r>
              <a:rPr kumimoji="1" lang="en-US" altLang="zh-TW" sz="1400" dirty="0" err="1"/>
              <a:t>saratamsaratyt.wordpress.com</a:t>
            </a:r>
            <a:r>
              <a:rPr kumimoji="1" lang="en-US" altLang="zh-TW" sz="1400" dirty="0"/>
              <a:t>/2013/06/10/</a:t>
            </a:r>
            <a:r>
              <a:rPr kumimoji="1" lang="en-US" altLang="zh-TW" sz="1400" dirty="0" err="1"/>
              <a:t>kaliningrad</a:t>
            </a:r>
            <a:r>
              <a:rPr kumimoji="1" lang="en-US" altLang="zh-TW" sz="1400" dirty="0"/>
              <a:t>-or-the-city-formerly-known-as-</a:t>
            </a:r>
            <a:r>
              <a:rPr kumimoji="1" lang="en-US" altLang="zh-TW" sz="1400" dirty="0" err="1"/>
              <a:t>konigsberg</a:t>
            </a:r>
            <a:r>
              <a:rPr kumimoji="1" lang="en-US" altLang="zh-TW" sz="1400" dirty="0"/>
              <a:t>/</a:t>
            </a:r>
            <a:endParaRPr kumimoji="1" lang="zh-TW" altLang="en-US" sz="1400" dirty="0"/>
          </a:p>
        </p:txBody>
      </p:sp>
      <p:pic>
        <p:nvPicPr>
          <p:cNvPr id="2" name="圖片 1"/>
          <p:cNvPicPr>
            <a:picLocks noChangeAspect="1"/>
          </p:cNvPicPr>
          <p:nvPr/>
        </p:nvPicPr>
        <p:blipFill>
          <a:blip r:embed="rId3"/>
          <a:stretch>
            <a:fillRect/>
          </a:stretch>
        </p:blipFill>
        <p:spPr>
          <a:xfrm>
            <a:off x="838200" y="1143000"/>
            <a:ext cx="4749800" cy="5486838"/>
          </a:xfrm>
          <a:prstGeom prst="rect">
            <a:avLst/>
          </a:prstGeom>
        </p:spPr>
      </p:pic>
      <p:sp>
        <p:nvSpPr>
          <p:cNvPr id="5" name="橢圓 4"/>
          <p:cNvSpPr/>
          <p:nvPr/>
        </p:nvSpPr>
        <p:spPr>
          <a:xfrm>
            <a:off x="2819400" y="3962400"/>
            <a:ext cx="2057400" cy="762000"/>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sp>
        <p:nvSpPr>
          <p:cNvPr id="6" name="文字方塊 5"/>
          <p:cNvSpPr txBox="1"/>
          <p:nvPr/>
        </p:nvSpPr>
        <p:spPr>
          <a:xfrm>
            <a:off x="5715000" y="3352800"/>
            <a:ext cx="3429000" cy="1200329"/>
          </a:xfrm>
          <a:prstGeom prst="rect">
            <a:avLst/>
          </a:prstGeom>
          <a:noFill/>
        </p:spPr>
        <p:txBody>
          <a:bodyPr wrap="square" rtlCol="0">
            <a:spAutoFit/>
          </a:bodyPr>
          <a:lstStyle/>
          <a:p>
            <a:pPr algn="just"/>
            <a:r>
              <a:rPr kumimoji="1" lang="en-US" altLang="zh-TW" sz="2400" dirty="0"/>
              <a:t>Now</a:t>
            </a:r>
            <a:r>
              <a:rPr kumimoji="1" lang="zh-CN" altLang="en-US" sz="2400" dirty="0"/>
              <a:t> </a:t>
            </a:r>
            <a:r>
              <a:rPr kumimoji="1" lang="en-US" altLang="zh-CN" sz="2400" dirty="0"/>
              <a:t>a</a:t>
            </a:r>
            <a:r>
              <a:rPr kumimoji="1" lang="zh-CN" altLang="en-US" sz="2400" dirty="0"/>
              <a:t> </a:t>
            </a:r>
            <a:r>
              <a:rPr kumimoji="1" lang="en-US" altLang="zh-CN" sz="2400" dirty="0"/>
              <a:t>Russian</a:t>
            </a:r>
            <a:r>
              <a:rPr kumimoji="1" lang="zh-CN" altLang="en-US" sz="2400" dirty="0"/>
              <a:t> </a:t>
            </a:r>
            <a:r>
              <a:rPr kumimoji="1" lang="en-US" altLang="zh-CN" sz="2400" dirty="0"/>
              <a:t>exclave</a:t>
            </a:r>
            <a:r>
              <a:rPr kumimoji="1" lang="zh-CN" altLang="en-US" sz="2400" dirty="0"/>
              <a:t> </a:t>
            </a:r>
            <a:r>
              <a:rPr kumimoji="1" lang="en-US" altLang="zh-CN" sz="2400" dirty="0"/>
              <a:t>between</a:t>
            </a:r>
            <a:r>
              <a:rPr kumimoji="1" lang="zh-CN" altLang="en-US" sz="2400" dirty="0"/>
              <a:t> </a:t>
            </a:r>
            <a:r>
              <a:rPr kumimoji="1" lang="en-US" altLang="zh-CN" sz="2400" dirty="0"/>
              <a:t>Poland</a:t>
            </a:r>
            <a:r>
              <a:rPr kumimoji="1" lang="zh-CN" altLang="en-US" sz="2400" dirty="0"/>
              <a:t> </a:t>
            </a:r>
            <a:r>
              <a:rPr kumimoji="1" lang="en-US" altLang="zh-CN" sz="2400" dirty="0"/>
              <a:t>and</a:t>
            </a:r>
            <a:r>
              <a:rPr kumimoji="1" lang="zh-CN" altLang="en-US" sz="2400" dirty="0"/>
              <a:t> </a:t>
            </a:r>
            <a:r>
              <a:rPr kumimoji="1" lang="en-US" altLang="zh-CN" sz="2400" dirty="0"/>
              <a:t>Lithuania</a:t>
            </a:r>
            <a:endParaRPr kumimoji="1" lang="zh-TW" altLang="en-US" sz="2400" dirty="0"/>
          </a:p>
        </p:txBody>
      </p:sp>
      <p:sp>
        <p:nvSpPr>
          <p:cNvPr id="7" name="投影片編號版面配置區 6"/>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29572694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41" name="Rectangle 5"/>
          <p:cNvSpPr>
            <a:spLocks noChangeArrowheads="1"/>
          </p:cNvSpPr>
          <p:nvPr/>
        </p:nvSpPr>
        <p:spPr bwMode="auto">
          <a:xfrm>
            <a:off x="967628" y="548680"/>
            <a:ext cx="7204771" cy="5976664"/>
          </a:xfrm>
          <a:prstGeom prst="rect">
            <a:avLst/>
          </a:prstGeom>
          <a:solidFill>
            <a:schemeClr val="bg1">
              <a:lumMod val="95000"/>
            </a:schemeClr>
          </a:solidFill>
          <a:ln w="12700">
            <a:solidFill>
              <a:srgbClr val="000000"/>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endParaRPr lang="en-US" sz="1600"/>
          </a:p>
        </p:txBody>
      </p:sp>
      <p:sp>
        <p:nvSpPr>
          <p:cNvPr id="167940" name="Text Box 4"/>
          <p:cNvSpPr txBox="1">
            <a:spLocks noChangeArrowheads="1"/>
          </p:cNvSpPr>
          <p:nvPr/>
        </p:nvSpPr>
        <p:spPr bwMode="auto">
          <a:xfrm>
            <a:off x="1243194" y="548680"/>
            <a:ext cx="6649671" cy="6112443"/>
          </a:xfrm>
          <a:prstGeom prst="rect">
            <a:avLst/>
          </a:prstGeom>
          <a:noFill/>
          <a:ln w="12700">
            <a:noFill/>
            <a:miter lim="800000"/>
            <a:headEnd/>
            <a:tailEnd/>
          </a:ln>
          <a:effectLst/>
        </p:spPr>
        <p:txBody>
          <a:bodyPr wrap="square">
            <a:spAutoFit/>
          </a:bodyPr>
          <a:lstStyle/>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Transport          Time	          Ticket</a:t>
            </a:r>
          </a:p>
          <a:p>
            <a:pPr algn="l">
              <a:lnSpc>
                <a:spcPct val="90000"/>
              </a:lnSpc>
            </a:pPr>
            <a:r>
              <a:rPr lang="en-US" sz="2400" u="sng" dirty="0">
                <a:solidFill>
                  <a:srgbClr val="000000"/>
                </a:solidFill>
                <a:effectLst/>
                <a:latin typeface="Arial" panose="020B0604020202020204" pitchFamily="34" charset="0"/>
                <a:cs typeface="Arial" panose="020B0604020202020204" pitchFamily="34" charset="0"/>
              </a:rPr>
              <a:t>Route</a:t>
            </a:r>
            <a:r>
              <a:rPr lang="en-US" sz="2400" dirty="0">
                <a:solidFill>
                  <a:srgbClr val="000000"/>
                </a:solidFill>
                <a:effectLst/>
                <a:latin typeface="Arial" panose="020B0604020202020204" pitchFamily="34" charset="0"/>
                <a:cs typeface="Arial" panose="020B0604020202020204" pitchFamily="34" charset="0"/>
              </a:rPr>
              <a:t>            </a:t>
            </a:r>
            <a:r>
              <a:rPr lang="en-US" sz="2400" u="sng" dirty="0">
                <a:solidFill>
                  <a:srgbClr val="000000"/>
                </a:solidFill>
                <a:effectLst/>
                <a:latin typeface="Arial" panose="020B0604020202020204" pitchFamily="34" charset="0"/>
                <a:cs typeface="Arial" panose="020B0604020202020204" pitchFamily="34" charset="0"/>
              </a:rPr>
              <a:t>Mode</a:t>
            </a:r>
            <a:r>
              <a:rPr lang="en-US" sz="2400" dirty="0">
                <a:solidFill>
                  <a:srgbClr val="000000"/>
                </a:solidFill>
                <a:effectLst/>
                <a:latin typeface="Arial" panose="020B0604020202020204" pitchFamily="34" charset="0"/>
                <a:cs typeface="Arial" panose="020B0604020202020204" pitchFamily="34" charset="0"/>
              </a:rPr>
              <a:t>            </a:t>
            </a:r>
            <a:r>
              <a:rPr lang="en-US" sz="2400" u="sng" dirty="0">
                <a:solidFill>
                  <a:srgbClr val="000000"/>
                </a:solidFill>
                <a:effectLst/>
                <a:latin typeface="Arial" panose="020B0604020202020204" pitchFamily="34" charset="0"/>
                <a:cs typeface="Arial" panose="020B0604020202020204" pitchFamily="34" charset="0"/>
              </a:rPr>
              <a:t>(hours)</a:t>
            </a:r>
            <a:r>
              <a:rPr lang="en-US" sz="2400" dirty="0">
                <a:solidFill>
                  <a:srgbClr val="000000"/>
                </a:solidFill>
                <a:effectLst/>
                <a:latin typeface="Arial" panose="020B0604020202020204" pitchFamily="34" charset="0"/>
                <a:cs typeface="Arial" panose="020B0604020202020204" pitchFamily="34" charset="0"/>
              </a:rPr>
              <a:t>           </a:t>
            </a:r>
            <a:r>
              <a:rPr lang="en-US" sz="2400" u="sng" dirty="0">
                <a:solidFill>
                  <a:srgbClr val="000000"/>
                </a:solidFill>
                <a:effectLst/>
                <a:latin typeface="Arial" panose="020B0604020202020204" pitchFamily="34" charset="0"/>
                <a:cs typeface="Arial" panose="020B0604020202020204" pitchFamily="34" charset="0"/>
              </a:rPr>
              <a:t>Cost</a:t>
            </a:r>
            <a:endParaRPr lang="en-US" sz="2400" dirty="0">
              <a:solidFill>
                <a:srgbClr val="000000"/>
              </a:solidFill>
              <a:effectLst/>
              <a:latin typeface="Arial" panose="020B0604020202020204" pitchFamily="34" charset="0"/>
              <a:cs typeface="Arial" panose="020B0604020202020204" pitchFamily="34" charset="0"/>
            </a:endParaRP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A    		Train        	4            	$  20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B    		Plane       	1            	$115</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C   		Bus          	2           	$  10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D   		Taxi         	6            	$  90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E     	Train       	3 1/3        	$  30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F    		Bus          	3            	$  15</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G    		Bus          	4 2/3        	$  20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H    		Taxi            	1            	$  15</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I       	Train           	2 1/3        	$  15</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J       	Bus             	6 1/3        	$  25</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K       	Taxi            	3 1/3        	$  50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L       	Train           	1 1/3        	$  10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M       	Bus             	4 2/3        	$  20</a:t>
            </a:r>
          </a:p>
        </p:txBody>
      </p:sp>
      <p:sp>
        <p:nvSpPr>
          <p:cNvPr id="5" name="Rectangle 8"/>
          <p:cNvSpPr>
            <a:spLocks noChangeArrowheads="1"/>
          </p:cNvSpPr>
          <p:nvPr/>
        </p:nvSpPr>
        <p:spPr bwMode="auto">
          <a:xfrm>
            <a:off x="830262" y="31994"/>
            <a:ext cx="7475537" cy="681037"/>
          </a:xfrm>
          <a:prstGeom prst="rect">
            <a:avLst/>
          </a:prstGeom>
          <a:noFill/>
          <a:ln w="12700">
            <a:noFill/>
            <a:miter lim="800000"/>
            <a:headEnd/>
            <a:tailEnd/>
          </a:ln>
          <a:effectLst/>
        </p:spPr>
        <p:txBody>
          <a:bodyPr lIns="90488" tIns="44450" rIns="90488" bIns="44450" anchor="ctr"/>
          <a:lstStyle/>
          <a:p>
            <a:r>
              <a:rPr lang="en-US" sz="2800" dirty="0">
                <a:effectLst/>
                <a:latin typeface="Arial" panose="020B0604020202020204" pitchFamily="34" charset="0"/>
                <a:cs typeface="Arial" panose="020B0604020202020204" pitchFamily="34" charset="0"/>
              </a:rPr>
              <a:t>Example: Shortest-Route</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ChangeArrowheads="1"/>
          </p:cNvSpPr>
          <p:nvPr/>
        </p:nvSpPr>
        <p:spPr bwMode="auto">
          <a:xfrm>
            <a:off x="715109" y="823632"/>
            <a:ext cx="7539386" cy="6034367"/>
          </a:xfrm>
          <a:prstGeom prst="rect">
            <a:avLst/>
          </a:prstGeom>
          <a:solidFill>
            <a:schemeClr val="bg1">
              <a:lumMod val="95000"/>
            </a:schemeClr>
          </a:solidFill>
          <a:ln w="12700">
            <a:solidFill>
              <a:srgbClr val="000000"/>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endParaRPr lang="en-US"/>
          </a:p>
        </p:txBody>
      </p:sp>
      <p:sp>
        <p:nvSpPr>
          <p:cNvPr id="171013" name="Text Box 5"/>
          <p:cNvSpPr txBox="1">
            <a:spLocks noChangeArrowheads="1"/>
          </p:cNvSpPr>
          <p:nvPr/>
        </p:nvSpPr>
        <p:spPr bwMode="auto">
          <a:xfrm>
            <a:off x="778958" y="770591"/>
            <a:ext cx="8435975" cy="5078313"/>
          </a:xfrm>
          <a:prstGeom prst="rect">
            <a:avLst/>
          </a:prstGeom>
          <a:noFill/>
          <a:ln w="12700">
            <a:noFill/>
            <a:miter lim="800000"/>
            <a:headEnd/>
            <a:tailEnd/>
          </a:ln>
          <a:effectLst/>
        </p:spPr>
        <p:txBody>
          <a:bodyPr wrap="square">
            <a:spAutoFit/>
          </a:bodyPr>
          <a:lstStyle/>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Transport     Time	   Time      Ticket       Total</a:t>
            </a:r>
          </a:p>
          <a:p>
            <a:pPr algn="l">
              <a:lnSpc>
                <a:spcPct val="90000"/>
              </a:lnSpc>
            </a:pPr>
            <a:r>
              <a:rPr lang="en-US" sz="2400" u="sng" dirty="0">
                <a:solidFill>
                  <a:srgbClr val="000000"/>
                </a:solidFill>
                <a:effectLst/>
                <a:latin typeface="Arial" panose="020B0604020202020204" pitchFamily="34" charset="0"/>
                <a:cs typeface="Arial" panose="020B0604020202020204" pitchFamily="34" charset="0"/>
              </a:rPr>
              <a:t>Route</a:t>
            </a:r>
            <a:r>
              <a:rPr lang="en-US" sz="2400" dirty="0">
                <a:solidFill>
                  <a:srgbClr val="000000"/>
                </a:solidFill>
                <a:effectLst/>
                <a:latin typeface="Arial" panose="020B0604020202020204" pitchFamily="34" charset="0"/>
                <a:cs typeface="Arial" panose="020B0604020202020204" pitchFamily="34" charset="0"/>
              </a:rPr>
              <a:t>       </a:t>
            </a:r>
            <a:r>
              <a:rPr lang="en-US" sz="2400" u="sng" dirty="0">
                <a:solidFill>
                  <a:srgbClr val="000000"/>
                </a:solidFill>
                <a:effectLst/>
                <a:latin typeface="Arial" panose="020B0604020202020204" pitchFamily="34" charset="0"/>
                <a:cs typeface="Arial" panose="020B0604020202020204" pitchFamily="34" charset="0"/>
              </a:rPr>
              <a:t>Mode</a:t>
            </a:r>
            <a:r>
              <a:rPr lang="en-US" sz="2400" dirty="0">
                <a:solidFill>
                  <a:srgbClr val="000000"/>
                </a:solidFill>
                <a:effectLst/>
                <a:latin typeface="Arial" panose="020B0604020202020204" pitchFamily="34" charset="0"/>
                <a:cs typeface="Arial" panose="020B0604020202020204" pitchFamily="34" charset="0"/>
              </a:rPr>
              <a:t>      </a:t>
            </a:r>
            <a:r>
              <a:rPr lang="en-US" sz="2400" u="sng" dirty="0">
                <a:solidFill>
                  <a:srgbClr val="000000"/>
                </a:solidFill>
                <a:effectLst/>
                <a:latin typeface="Arial" panose="020B0604020202020204" pitchFamily="34" charset="0"/>
                <a:cs typeface="Arial" panose="020B0604020202020204" pitchFamily="34" charset="0"/>
              </a:rPr>
              <a:t>(hours)</a:t>
            </a:r>
            <a:r>
              <a:rPr lang="en-US" sz="2400" dirty="0">
                <a:solidFill>
                  <a:srgbClr val="000000"/>
                </a:solidFill>
                <a:effectLst/>
                <a:latin typeface="Arial" panose="020B0604020202020204" pitchFamily="34" charset="0"/>
                <a:cs typeface="Arial" panose="020B0604020202020204" pitchFamily="34" charset="0"/>
              </a:rPr>
              <a:t>    </a:t>
            </a:r>
            <a:r>
              <a:rPr lang="en-US" sz="2400" u="sng" dirty="0">
                <a:solidFill>
                  <a:srgbClr val="000000"/>
                </a:solidFill>
                <a:effectLst/>
                <a:latin typeface="Arial" panose="020B0604020202020204" pitchFamily="34" charset="0"/>
                <a:cs typeface="Arial" panose="020B0604020202020204" pitchFamily="34" charset="0"/>
              </a:rPr>
              <a:t>Cost</a:t>
            </a:r>
            <a:r>
              <a:rPr lang="en-US" sz="2400" dirty="0">
                <a:solidFill>
                  <a:srgbClr val="000000"/>
                </a:solidFill>
                <a:effectLst/>
                <a:latin typeface="Arial" panose="020B0604020202020204" pitchFamily="34" charset="0"/>
                <a:cs typeface="Arial" panose="020B0604020202020204" pitchFamily="34" charset="0"/>
              </a:rPr>
              <a:t>       </a:t>
            </a:r>
            <a:r>
              <a:rPr lang="en-US" sz="2400" u="sng" dirty="0" err="1">
                <a:solidFill>
                  <a:srgbClr val="000000"/>
                </a:solidFill>
                <a:effectLst/>
                <a:latin typeface="Arial" panose="020B0604020202020204" pitchFamily="34" charset="0"/>
                <a:cs typeface="Arial" panose="020B0604020202020204" pitchFamily="34" charset="0"/>
              </a:rPr>
              <a:t>Cost</a:t>
            </a:r>
            <a:r>
              <a:rPr lang="en-US" sz="2400" dirty="0">
                <a:solidFill>
                  <a:srgbClr val="000000"/>
                </a:solidFill>
                <a:effectLst/>
                <a:latin typeface="Arial" panose="020B0604020202020204" pitchFamily="34" charset="0"/>
                <a:cs typeface="Arial" panose="020B0604020202020204" pitchFamily="34" charset="0"/>
              </a:rPr>
              <a:t>        </a:t>
            </a:r>
            <a:r>
              <a:rPr lang="en-US" sz="2400" u="sng" dirty="0" err="1">
                <a:solidFill>
                  <a:srgbClr val="000000"/>
                </a:solidFill>
                <a:effectLst/>
                <a:latin typeface="Arial" panose="020B0604020202020204" pitchFamily="34" charset="0"/>
                <a:cs typeface="Arial" panose="020B0604020202020204" pitchFamily="34" charset="0"/>
              </a:rPr>
              <a:t>Cost</a:t>
            </a:r>
            <a:endParaRPr lang="en-US" sz="2400" dirty="0">
              <a:solidFill>
                <a:srgbClr val="000000"/>
              </a:solidFill>
              <a:effectLst/>
              <a:latin typeface="Arial" panose="020B0604020202020204" pitchFamily="34" charset="0"/>
              <a:cs typeface="Arial" panose="020B0604020202020204" pitchFamily="34" charset="0"/>
            </a:endParaRP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A    	      Train 	    4          $60       $ 20	 $  80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B    	      Plane   	    1          $15       $115	 $130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C   	      Bus     	    2          $30       $ 10	 $  40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D  	      Taxi    	    6          $90       $ 90	 $180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E 	      Train       	 3 1/3       $50       $ 30	 $  80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F 	      Bus       	    3          $45       $ 15	 $  60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G    	      Bus         	 4 2/3	     $70       $ 20	 $  90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H    	      Taxi       	    1          $15       $ 15	 $  30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I           Train     	 2 1/3       $35       $ 15	 $  50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J          Bus     	 6 1/3       $95       $ 25	 $120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K   	      Taxi     	 3 1/3       $50       $ 50	 $100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L           Train  	 1 1/3       $20       $ 10	 $  30</a:t>
            </a:r>
          </a:p>
          <a:p>
            <a:pPr algn="l">
              <a:lnSpc>
                <a:spcPct val="90000"/>
              </a:lnSpc>
            </a:pPr>
            <a:r>
              <a:rPr lang="en-US" sz="2400" dirty="0">
                <a:solidFill>
                  <a:srgbClr val="000000"/>
                </a:solidFill>
                <a:effectLst/>
                <a:latin typeface="Arial" panose="020B0604020202020204" pitchFamily="34" charset="0"/>
                <a:cs typeface="Arial" panose="020B0604020202020204" pitchFamily="34" charset="0"/>
              </a:rPr>
              <a:t>    M          Bus      	 4 2/3       $70       $ 20	 $  90</a:t>
            </a:r>
          </a:p>
        </p:txBody>
      </p:sp>
      <p:sp>
        <p:nvSpPr>
          <p:cNvPr id="5" name="Rectangle 8"/>
          <p:cNvSpPr>
            <a:spLocks noChangeArrowheads="1"/>
          </p:cNvSpPr>
          <p:nvPr/>
        </p:nvSpPr>
        <p:spPr bwMode="auto">
          <a:xfrm>
            <a:off x="715108" y="142595"/>
            <a:ext cx="7475537" cy="681037"/>
          </a:xfrm>
          <a:prstGeom prst="rect">
            <a:avLst/>
          </a:prstGeom>
          <a:noFill/>
          <a:ln w="12700">
            <a:noFill/>
            <a:miter lim="800000"/>
            <a:headEnd/>
            <a:tailEnd/>
          </a:ln>
          <a:effectLst/>
        </p:spPr>
        <p:txBody>
          <a:bodyPr lIns="90488" tIns="44450" rIns="90488" bIns="44450" anchor="ctr"/>
          <a:lstStyle/>
          <a:p>
            <a:r>
              <a:rPr lang="en-US" sz="2800" dirty="0">
                <a:effectLst/>
                <a:latin typeface="Arial" panose="020B0604020202020204" pitchFamily="34" charset="0"/>
                <a:cs typeface="Arial" panose="020B0604020202020204" pitchFamily="34" charset="0"/>
              </a:rPr>
              <a:t>Example: Shortest-Route</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937846" y="3540358"/>
            <a:ext cx="8053753" cy="2579087"/>
          </a:xfrm>
          <a:prstGeom prst="rect">
            <a:avLst/>
          </a:prstGeom>
          <a:solidFill>
            <a:schemeClr val="bg1">
              <a:lumMod val="95000"/>
            </a:schemeClr>
          </a:solidFill>
          <a:ln w="12700" cap="flat" cmpd="sng" algn="ctr">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t" anchorCtr="0" compatLnSpc="1">
            <a:prstTxWarp prst="textNoShape">
              <a:avLst/>
            </a:prstTxWarp>
          </a:bodyPr>
          <a:lstStyle/>
          <a:p>
            <a:pPr marL="457200" marR="0" indent="-457200" algn="ctr" defTabSz="914400" rtl="0" eaLnBrk="0" fontAlgn="base" latinLnBrk="0" hangingPunct="0">
              <a:lnSpc>
                <a:spcPct val="100000"/>
              </a:lnSpc>
              <a:spcBef>
                <a:spcPct val="0"/>
              </a:spcBef>
              <a:spcAft>
                <a:spcPct val="0"/>
              </a:spcAft>
              <a:buClrTx/>
              <a:buSzTx/>
              <a:buFontTx/>
              <a:buNone/>
              <a:tabLst/>
            </a:pPr>
            <a:endParaRPr kumimoji="0" lang="en-US" sz="2200" b="0" i="0" u="none" strike="noStrike" cap="none" normalizeH="0" baseline="0">
              <a:ln>
                <a:noFill/>
              </a:ln>
              <a:solidFill>
                <a:schemeClr val="tx1"/>
              </a:solidFill>
              <a:effectLst>
                <a:outerShdw blurRad="38100" dist="38100" dir="2700000" algn="tl">
                  <a:srgbClr val="000000">
                    <a:alpha val="43137"/>
                  </a:srgbClr>
                </a:outerShdw>
              </a:effectLst>
              <a:latin typeface="Book Antiqua" pitchFamily="18" charset="0"/>
            </a:endParaRPr>
          </a:p>
        </p:txBody>
      </p:sp>
      <p:sp>
        <p:nvSpPr>
          <p:cNvPr id="2" name="Rectangle 1"/>
          <p:cNvSpPr/>
          <p:nvPr/>
        </p:nvSpPr>
        <p:spPr bwMode="auto">
          <a:xfrm>
            <a:off x="926123" y="1617785"/>
            <a:ext cx="7643446" cy="1359877"/>
          </a:xfrm>
          <a:prstGeom prst="rect">
            <a:avLst/>
          </a:prstGeom>
          <a:solidFill>
            <a:schemeClr val="bg1">
              <a:lumMod val="95000"/>
            </a:schemeClr>
          </a:solidFill>
          <a:ln w="12700" cap="flat" cmpd="sng" algn="ctr">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t" anchorCtr="0" compatLnSpc="1">
            <a:prstTxWarp prst="textNoShape">
              <a:avLst/>
            </a:prstTxWarp>
          </a:bodyPr>
          <a:lstStyle/>
          <a:p>
            <a:pPr marL="457200" marR="0" indent="-457200" algn="ctr" defTabSz="914400" rtl="0" eaLnBrk="0" fontAlgn="base" latinLnBrk="0" hangingPunct="0">
              <a:lnSpc>
                <a:spcPct val="100000"/>
              </a:lnSpc>
              <a:spcBef>
                <a:spcPct val="0"/>
              </a:spcBef>
              <a:spcAft>
                <a:spcPct val="0"/>
              </a:spcAft>
              <a:buClrTx/>
              <a:buSzTx/>
              <a:buFontTx/>
              <a:buNone/>
              <a:tabLst/>
            </a:pPr>
            <a:endParaRPr kumimoji="0" lang="en-US" sz="2200" b="0" i="0" u="none" strike="noStrike" cap="none" normalizeH="0" baseline="0">
              <a:ln>
                <a:noFill/>
              </a:ln>
              <a:solidFill>
                <a:schemeClr val="tx1"/>
              </a:solidFill>
              <a:effectLst>
                <a:outerShdw blurRad="38100" dist="38100" dir="2700000" algn="tl">
                  <a:srgbClr val="000000">
                    <a:alpha val="43137"/>
                  </a:srgbClr>
                </a:outerShdw>
              </a:effectLst>
              <a:latin typeface="Book Antiqua" pitchFamily="18" charset="0"/>
            </a:endParaRPr>
          </a:p>
        </p:txBody>
      </p:sp>
      <p:sp>
        <p:nvSpPr>
          <p:cNvPr id="12290" name="Rectangle 2"/>
          <p:cNvSpPr>
            <a:spLocks noGrp="1" noChangeArrowheads="1"/>
          </p:cNvSpPr>
          <p:nvPr>
            <p:ph type="title"/>
          </p:nvPr>
        </p:nvSpPr>
        <p:spPr>
          <a:xfrm>
            <a:off x="830263" y="79742"/>
            <a:ext cx="7475537" cy="585787"/>
          </a:xfrm>
          <a:noFill/>
          <a:ln/>
        </p:spPr>
        <p:txBody>
          <a:bodyPr/>
          <a:lstStyle/>
          <a:p>
            <a:r>
              <a:rPr lang="en-US" dirty="0"/>
              <a:t>Example: Shortest-Route</a:t>
            </a:r>
          </a:p>
        </p:txBody>
      </p:sp>
      <p:sp>
        <p:nvSpPr>
          <p:cNvPr id="12327" name="Rectangle 39"/>
          <p:cNvSpPr>
            <a:spLocks noGrp="1" noChangeArrowheads="1"/>
          </p:cNvSpPr>
          <p:nvPr>
            <p:ph idx="1"/>
          </p:nvPr>
        </p:nvSpPr>
        <p:spPr>
          <a:xfrm>
            <a:off x="672266" y="980728"/>
            <a:ext cx="8299450" cy="5259387"/>
          </a:xfrm>
          <a:noFill/>
          <a:ln/>
        </p:spPr>
        <p:txBody>
          <a:bodyPr/>
          <a:lstStyle/>
          <a:p>
            <a:pPr>
              <a:lnSpc>
                <a:spcPct val="90000"/>
              </a:lnSpc>
            </a:pPr>
            <a:r>
              <a:rPr lang="en-US" dirty="0"/>
              <a:t>LP Objective Function</a:t>
            </a:r>
          </a:p>
          <a:p>
            <a:pPr>
              <a:spcBef>
                <a:spcPts val="0"/>
              </a:spcBef>
              <a:buFont typeface="Monotype Sorts" pitchFamily="2" charset="2"/>
              <a:buNone/>
            </a:pPr>
            <a:r>
              <a:rPr lang="en-US" sz="1000" dirty="0"/>
              <a:t>	     </a:t>
            </a:r>
          </a:p>
          <a:p>
            <a:pPr>
              <a:lnSpc>
                <a:spcPct val="90000"/>
              </a:lnSpc>
              <a:buFont typeface="Monotype Sorts" pitchFamily="2" charset="2"/>
              <a:buNone/>
            </a:pPr>
            <a:r>
              <a:rPr lang="en-US" dirty="0"/>
              <a:t>	</a:t>
            </a:r>
            <a:r>
              <a:rPr lang="en-US" sz="2800" dirty="0"/>
              <a:t>Min  80</a:t>
            </a:r>
            <a:r>
              <a:rPr lang="en-US" sz="2800" i="1" dirty="0"/>
              <a:t>x</a:t>
            </a:r>
            <a:r>
              <a:rPr lang="en-US" sz="2800" baseline="-25000" dirty="0"/>
              <a:t>12</a:t>
            </a:r>
            <a:r>
              <a:rPr lang="en-US" sz="2800" dirty="0"/>
              <a:t> + 40</a:t>
            </a:r>
            <a:r>
              <a:rPr lang="en-US" sz="2800" i="1" dirty="0"/>
              <a:t>x</a:t>
            </a:r>
            <a:r>
              <a:rPr lang="en-US" sz="2800" baseline="-25000" dirty="0"/>
              <a:t>13</a:t>
            </a:r>
            <a:r>
              <a:rPr lang="en-US" sz="2800" dirty="0"/>
              <a:t> + 80</a:t>
            </a:r>
            <a:r>
              <a:rPr lang="en-US" sz="2800" i="1" dirty="0"/>
              <a:t>x</a:t>
            </a:r>
            <a:r>
              <a:rPr lang="en-US" sz="2800" baseline="-25000" dirty="0"/>
              <a:t>14</a:t>
            </a:r>
            <a:r>
              <a:rPr lang="en-US" sz="2800" dirty="0"/>
              <a:t> + 130</a:t>
            </a:r>
            <a:r>
              <a:rPr lang="en-US" sz="2800" i="1" dirty="0"/>
              <a:t>x</a:t>
            </a:r>
            <a:r>
              <a:rPr lang="en-US" sz="2800" baseline="-25000" dirty="0"/>
              <a:t>15</a:t>
            </a:r>
            <a:r>
              <a:rPr lang="en-US" sz="2800" dirty="0"/>
              <a:t> + 180</a:t>
            </a:r>
            <a:r>
              <a:rPr lang="en-US" sz="2800" i="1" dirty="0"/>
              <a:t>x</a:t>
            </a:r>
            <a:r>
              <a:rPr lang="en-US" sz="2800" baseline="-25000" dirty="0"/>
              <a:t>16</a:t>
            </a:r>
            <a:r>
              <a:rPr lang="en-US" sz="2800" dirty="0"/>
              <a:t> + 60</a:t>
            </a:r>
            <a:r>
              <a:rPr lang="en-US" sz="2800" i="1" dirty="0"/>
              <a:t>x</a:t>
            </a:r>
            <a:r>
              <a:rPr lang="en-US" sz="2800" baseline="-25000" dirty="0"/>
              <a:t>25</a:t>
            </a:r>
            <a:r>
              <a:rPr lang="en-US" sz="2800" dirty="0"/>
              <a:t> + 100</a:t>
            </a:r>
            <a:r>
              <a:rPr lang="en-US" sz="2800" i="1" dirty="0"/>
              <a:t>x</a:t>
            </a:r>
            <a:r>
              <a:rPr lang="en-US" sz="2800" baseline="-25000" dirty="0"/>
              <a:t>26</a:t>
            </a:r>
            <a:r>
              <a:rPr lang="en-US" sz="2800" dirty="0"/>
              <a:t> + 30</a:t>
            </a:r>
            <a:r>
              <a:rPr lang="en-US" sz="2800" i="1" dirty="0"/>
              <a:t>x</a:t>
            </a:r>
            <a:r>
              <a:rPr lang="en-US" sz="2800" baseline="-25000" dirty="0"/>
              <a:t>34</a:t>
            </a:r>
            <a:r>
              <a:rPr lang="en-US" sz="2800" dirty="0"/>
              <a:t> + 90</a:t>
            </a:r>
            <a:r>
              <a:rPr lang="en-US" sz="2800" i="1" dirty="0"/>
              <a:t>x</a:t>
            </a:r>
            <a:r>
              <a:rPr lang="en-US" sz="2800" baseline="-25000" dirty="0"/>
              <a:t>35</a:t>
            </a:r>
            <a:r>
              <a:rPr lang="en-US" sz="2800" dirty="0"/>
              <a:t> + 120</a:t>
            </a:r>
            <a:r>
              <a:rPr lang="en-US" sz="2800" i="1" dirty="0"/>
              <a:t>x</a:t>
            </a:r>
            <a:r>
              <a:rPr lang="en-US" sz="2800" i="1" baseline="-25000" dirty="0"/>
              <a:t>36</a:t>
            </a:r>
            <a:r>
              <a:rPr lang="en-US" sz="2800" dirty="0"/>
              <a:t> + 30</a:t>
            </a:r>
            <a:r>
              <a:rPr lang="en-US" sz="2800" i="1" dirty="0"/>
              <a:t>x</a:t>
            </a:r>
            <a:r>
              <a:rPr lang="en-US" sz="2800" baseline="-25000" dirty="0"/>
              <a:t>43</a:t>
            </a:r>
            <a:r>
              <a:rPr lang="en-US" sz="2800" dirty="0"/>
              <a:t> + 50</a:t>
            </a:r>
            <a:r>
              <a:rPr lang="en-US" sz="2800" i="1" dirty="0"/>
              <a:t>x</a:t>
            </a:r>
            <a:r>
              <a:rPr lang="en-US" sz="2800" baseline="-25000" dirty="0"/>
              <a:t>45</a:t>
            </a:r>
            <a:r>
              <a:rPr lang="en-US" sz="2800" dirty="0"/>
              <a:t> + 90</a:t>
            </a:r>
            <a:r>
              <a:rPr lang="en-US" sz="2800" i="1" dirty="0"/>
              <a:t>x</a:t>
            </a:r>
            <a:r>
              <a:rPr lang="en-US" sz="2800" baseline="-25000" dirty="0"/>
              <a:t>46</a:t>
            </a:r>
            <a:r>
              <a:rPr lang="en-US" sz="2800" dirty="0"/>
              <a:t> + 60</a:t>
            </a:r>
            <a:r>
              <a:rPr lang="en-US" sz="2800" i="1" dirty="0"/>
              <a:t>x</a:t>
            </a:r>
            <a:r>
              <a:rPr lang="en-US" sz="2800" baseline="-25000" dirty="0"/>
              <a:t>52</a:t>
            </a:r>
            <a:r>
              <a:rPr lang="en-US" sz="2800" dirty="0"/>
              <a:t> + 90</a:t>
            </a:r>
            <a:r>
              <a:rPr lang="en-US" sz="2800" i="1" dirty="0"/>
              <a:t>x</a:t>
            </a:r>
            <a:r>
              <a:rPr lang="en-US" sz="2800" baseline="-25000" dirty="0"/>
              <a:t>53</a:t>
            </a:r>
            <a:r>
              <a:rPr lang="en-US" sz="2800" dirty="0"/>
              <a:t> + 50</a:t>
            </a:r>
            <a:r>
              <a:rPr lang="en-US" sz="2800" i="1" dirty="0"/>
              <a:t>x</a:t>
            </a:r>
            <a:r>
              <a:rPr lang="en-US" sz="2800" baseline="-25000" dirty="0"/>
              <a:t>54</a:t>
            </a:r>
            <a:r>
              <a:rPr lang="en-US" sz="2800" dirty="0"/>
              <a:t> + 30</a:t>
            </a:r>
            <a:r>
              <a:rPr lang="en-US" sz="2800" i="1" dirty="0"/>
              <a:t>x</a:t>
            </a:r>
            <a:r>
              <a:rPr lang="en-US" sz="2800" baseline="-25000" dirty="0"/>
              <a:t>56</a:t>
            </a:r>
            <a:r>
              <a:rPr lang="en-US" sz="2800" dirty="0"/>
              <a:t> </a:t>
            </a:r>
            <a:endParaRPr lang="en-US" dirty="0"/>
          </a:p>
          <a:p>
            <a:pPr>
              <a:lnSpc>
                <a:spcPct val="90000"/>
              </a:lnSpc>
              <a:buFont typeface="Monotype Sorts" pitchFamily="2" charset="2"/>
              <a:buNone/>
            </a:pPr>
            <a:endParaRPr lang="en-US" sz="800" dirty="0"/>
          </a:p>
          <a:p>
            <a:pPr>
              <a:lnSpc>
                <a:spcPct val="90000"/>
              </a:lnSpc>
            </a:pPr>
            <a:r>
              <a:rPr lang="en-US" dirty="0"/>
              <a:t>LP Node Flow-Conservation Constraints</a:t>
            </a:r>
          </a:p>
          <a:p>
            <a:pPr marL="0" indent="0">
              <a:lnSpc>
                <a:spcPct val="90000"/>
              </a:lnSpc>
              <a:buNone/>
            </a:pPr>
            <a:endParaRPr lang="en-US" sz="1000" dirty="0"/>
          </a:p>
          <a:p>
            <a:pPr lvl="1">
              <a:lnSpc>
                <a:spcPct val="90000"/>
              </a:lnSpc>
              <a:buFontTx/>
              <a:buNone/>
            </a:pPr>
            <a:r>
              <a:rPr lang="en-US" sz="2400" dirty="0"/>
              <a:t>   </a:t>
            </a:r>
            <a:r>
              <a:rPr lang="en-US" sz="2400" i="1" dirty="0"/>
              <a:t>x</a:t>
            </a:r>
            <a:r>
              <a:rPr lang="en-US" sz="2400" baseline="-25000" dirty="0"/>
              <a:t>12</a:t>
            </a:r>
            <a:r>
              <a:rPr lang="en-US" sz="2400" dirty="0"/>
              <a:t> + </a:t>
            </a:r>
            <a:r>
              <a:rPr lang="en-US" sz="2400" i="1" dirty="0"/>
              <a:t>x</a:t>
            </a:r>
            <a:r>
              <a:rPr lang="en-US" sz="2400" baseline="-25000" dirty="0"/>
              <a:t>13</a:t>
            </a:r>
            <a:r>
              <a:rPr lang="en-US" sz="2400" dirty="0"/>
              <a:t> + </a:t>
            </a:r>
            <a:r>
              <a:rPr lang="en-US" sz="2400" i="1" dirty="0"/>
              <a:t>x</a:t>
            </a:r>
            <a:r>
              <a:rPr lang="en-US" sz="2400" baseline="-25000" dirty="0"/>
              <a:t>14</a:t>
            </a:r>
            <a:r>
              <a:rPr lang="en-US" sz="2400" dirty="0"/>
              <a:t> + </a:t>
            </a:r>
            <a:r>
              <a:rPr lang="en-US" sz="2400" i="1" dirty="0"/>
              <a:t>x</a:t>
            </a:r>
            <a:r>
              <a:rPr lang="en-US" sz="2400" baseline="-25000" dirty="0"/>
              <a:t>15</a:t>
            </a:r>
            <a:r>
              <a:rPr lang="en-US" sz="2400" dirty="0"/>
              <a:t> + </a:t>
            </a:r>
            <a:r>
              <a:rPr lang="en-US" sz="2400" i="1" dirty="0"/>
              <a:t>x</a:t>
            </a:r>
            <a:r>
              <a:rPr lang="en-US" sz="2400" baseline="-25000" dirty="0"/>
              <a:t>16</a:t>
            </a:r>
            <a:r>
              <a:rPr lang="en-US" sz="2400" dirty="0"/>
              <a:t> =  1                         (origin)</a:t>
            </a:r>
          </a:p>
          <a:p>
            <a:pPr lvl="1">
              <a:lnSpc>
                <a:spcPct val="90000"/>
              </a:lnSpc>
              <a:buFontTx/>
              <a:buNone/>
            </a:pPr>
            <a:r>
              <a:rPr lang="en-US" sz="2400" dirty="0"/>
              <a:t>–</a:t>
            </a:r>
            <a:r>
              <a:rPr lang="en-US" sz="2400" i="1" dirty="0"/>
              <a:t> x</a:t>
            </a:r>
            <a:r>
              <a:rPr lang="en-US" sz="2400" baseline="-25000" dirty="0"/>
              <a:t>12</a:t>
            </a:r>
            <a:r>
              <a:rPr lang="en-US" sz="2400" dirty="0"/>
              <a:t> + </a:t>
            </a:r>
            <a:r>
              <a:rPr lang="en-US" sz="2400" i="1" dirty="0"/>
              <a:t>x</a:t>
            </a:r>
            <a:r>
              <a:rPr lang="en-US" sz="2400" baseline="-25000" dirty="0"/>
              <a:t>25</a:t>
            </a:r>
            <a:r>
              <a:rPr lang="en-US" sz="2400" dirty="0"/>
              <a:t> + </a:t>
            </a:r>
            <a:r>
              <a:rPr lang="en-US" sz="2400" i="1" dirty="0"/>
              <a:t>x</a:t>
            </a:r>
            <a:r>
              <a:rPr lang="en-US" sz="2400" baseline="-25000" dirty="0"/>
              <a:t>26</a:t>
            </a:r>
            <a:r>
              <a:rPr lang="en-US" sz="2400" dirty="0"/>
              <a:t> – </a:t>
            </a:r>
            <a:r>
              <a:rPr lang="en-US" sz="2400" i="1" dirty="0"/>
              <a:t>x</a:t>
            </a:r>
            <a:r>
              <a:rPr lang="en-US" sz="2400" baseline="-25000" dirty="0"/>
              <a:t>52</a:t>
            </a:r>
            <a:r>
              <a:rPr lang="en-US" sz="2400" dirty="0"/>
              <a:t>  =  0                                   (node 2)</a:t>
            </a:r>
          </a:p>
          <a:p>
            <a:pPr lvl="1">
              <a:lnSpc>
                <a:spcPct val="90000"/>
              </a:lnSpc>
              <a:buFontTx/>
              <a:buNone/>
            </a:pPr>
            <a:r>
              <a:rPr lang="en-US" sz="2400" dirty="0"/>
              <a:t>–</a:t>
            </a:r>
            <a:r>
              <a:rPr lang="en-US" sz="2400" i="1" dirty="0"/>
              <a:t> x</a:t>
            </a:r>
            <a:r>
              <a:rPr lang="en-US" sz="2400" baseline="-25000" dirty="0"/>
              <a:t>13</a:t>
            </a:r>
            <a:r>
              <a:rPr lang="en-US" sz="2400" dirty="0"/>
              <a:t> + </a:t>
            </a:r>
            <a:r>
              <a:rPr lang="en-US" sz="2400" i="1" dirty="0"/>
              <a:t>x</a:t>
            </a:r>
            <a:r>
              <a:rPr lang="en-US" sz="2400" baseline="-25000" dirty="0"/>
              <a:t>34</a:t>
            </a:r>
            <a:r>
              <a:rPr lang="en-US" sz="2400" dirty="0"/>
              <a:t> + </a:t>
            </a:r>
            <a:r>
              <a:rPr lang="en-US" sz="2400" i="1" dirty="0"/>
              <a:t>x</a:t>
            </a:r>
            <a:r>
              <a:rPr lang="en-US" sz="2400" baseline="-25000" dirty="0"/>
              <a:t>35</a:t>
            </a:r>
            <a:r>
              <a:rPr lang="en-US" sz="2400" dirty="0"/>
              <a:t> + </a:t>
            </a:r>
            <a:r>
              <a:rPr lang="en-US" sz="2400" i="1" dirty="0"/>
              <a:t>x</a:t>
            </a:r>
            <a:r>
              <a:rPr lang="en-US" sz="2400" baseline="-25000" dirty="0"/>
              <a:t>36</a:t>
            </a:r>
            <a:r>
              <a:rPr lang="en-US" sz="2400" dirty="0"/>
              <a:t> – </a:t>
            </a:r>
            <a:r>
              <a:rPr lang="en-US" sz="2400" i="1" dirty="0"/>
              <a:t>x</a:t>
            </a:r>
            <a:r>
              <a:rPr lang="en-US" sz="2400" baseline="-25000" dirty="0"/>
              <a:t>43</a:t>
            </a:r>
            <a:r>
              <a:rPr lang="en-US" sz="2400" dirty="0"/>
              <a:t> – </a:t>
            </a:r>
            <a:r>
              <a:rPr lang="en-US" sz="2400" i="1" dirty="0"/>
              <a:t>x</a:t>
            </a:r>
            <a:r>
              <a:rPr lang="en-US" sz="2400" baseline="-25000" dirty="0"/>
              <a:t>53</a:t>
            </a:r>
            <a:r>
              <a:rPr lang="en-US" sz="2400" dirty="0"/>
              <a:t> =  0                   (node 3)</a:t>
            </a:r>
          </a:p>
          <a:p>
            <a:pPr lvl="1">
              <a:lnSpc>
                <a:spcPct val="90000"/>
              </a:lnSpc>
              <a:buFontTx/>
              <a:buNone/>
            </a:pPr>
            <a:r>
              <a:rPr lang="en-US" sz="2400" dirty="0"/>
              <a:t>–</a:t>
            </a:r>
            <a:r>
              <a:rPr lang="en-US" sz="2400" i="1" dirty="0"/>
              <a:t> x</a:t>
            </a:r>
            <a:r>
              <a:rPr lang="en-US" sz="2400" baseline="-25000" dirty="0"/>
              <a:t>14</a:t>
            </a:r>
            <a:r>
              <a:rPr lang="en-US" sz="2400" dirty="0"/>
              <a:t> – </a:t>
            </a:r>
            <a:r>
              <a:rPr lang="en-US" sz="2400" i="1" dirty="0"/>
              <a:t>x</a:t>
            </a:r>
            <a:r>
              <a:rPr lang="en-US" sz="2400" baseline="-25000" dirty="0"/>
              <a:t>34</a:t>
            </a:r>
            <a:r>
              <a:rPr lang="en-US" sz="2400" dirty="0"/>
              <a:t> + </a:t>
            </a:r>
            <a:r>
              <a:rPr lang="en-US" sz="2400" i="1" dirty="0"/>
              <a:t>x</a:t>
            </a:r>
            <a:r>
              <a:rPr lang="en-US" sz="2400" baseline="-25000" dirty="0"/>
              <a:t>43</a:t>
            </a:r>
            <a:r>
              <a:rPr lang="en-US" sz="2400" dirty="0"/>
              <a:t> + </a:t>
            </a:r>
            <a:r>
              <a:rPr lang="en-US" sz="2400" i="1" dirty="0"/>
              <a:t>x</a:t>
            </a:r>
            <a:r>
              <a:rPr lang="en-US" sz="2400" baseline="-25000" dirty="0"/>
              <a:t>45</a:t>
            </a:r>
            <a:r>
              <a:rPr lang="en-US" sz="2400" dirty="0"/>
              <a:t> + </a:t>
            </a:r>
            <a:r>
              <a:rPr lang="en-US" sz="2400" i="1" dirty="0"/>
              <a:t>x</a:t>
            </a:r>
            <a:r>
              <a:rPr lang="en-US" sz="2400" baseline="-25000" dirty="0"/>
              <a:t>46</a:t>
            </a:r>
            <a:r>
              <a:rPr lang="en-US" sz="2400" dirty="0"/>
              <a:t> – </a:t>
            </a:r>
            <a:r>
              <a:rPr lang="en-US" sz="2400" i="1" dirty="0"/>
              <a:t>x</a:t>
            </a:r>
            <a:r>
              <a:rPr lang="en-US" sz="2400" baseline="-25000" dirty="0"/>
              <a:t>54</a:t>
            </a:r>
            <a:r>
              <a:rPr lang="en-US" sz="2400" dirty="0"/>
              <a:t> =  0                   (node 4)</a:t>
            </a:r>
          </a:p>
          <a:p>
            <a:pPr lvl="1">
              <a:lnSpc>
                <a:spcPct val="90000"/>
              </a:lnSpc>
              <a:buFontTx/>
              <a:buNone/>
            </a:pPr>
            <a:r>
              <a:rPr lang="en-US" sz="2400" dirty="0"/>
              <a:t>–</a:t>
            </a:r>
            <a:r>
              <a:rPr lang="en-US" sz="2400" i="1" dirty="0"/>
              <a:t> x</a:t>
            </a:r>
            <a:r>
              <a:rPr lang="en-US" sz="2400" baseline="-25000" dirty="0"/>
              <a:t>15</a:t>
            </a:r>
            <a:r>
              <a:rPr lang="en-US" sz="2400" dirty="0"/>
              <a:t> –</a:t>
            </a:r>
            <a:r>
              <a:rPr lang="en-US" sz="2400" i="1" dirty="0"/>
              <a:t> x</a:t>
            </a:r>
            <a:r>
              <a:rPr lang="en-US" sz="2400" baseline="-25000" dirty="0"/>
              <a:t>25</a:t>
            </a:r>
            <a:r>
              <a:rPr lang="en-US" sz="2400" dirty="0"/>
              <a:t> – </a:t>
            </a:r>
            <a:r>
              <a:rPr lang="en-US" sz="2400" i="1" dirty="0"/>
              <a:t>x</a:t>
            </a:r>
            <a:r>
              <a:rPr lang="en-US" sz="2400" baseline="-25000" dirty="0"/>
              <a:t>35</a:t>
            </a:r>
            <a:r>
              <a:rPr lang="en-US" sz="2400" dirty="0"/>
              <a:t> – </a:t>
            </a:r>
            <a:r>
              <a:rPr lang="en-US" sz="2400" i="1" dirty="0"/>
              <a:t>x</a:t>
            </a:r>
            <a:r>
              <a:rPr lang="en-US" sz="2400" baseline="-25000" dirty="0"/>
              <a:t>45</a:t>
            </a:r>
            <a:r>
              <a:rPr lang="en-US" sz="2400" dirty="0"/>
              <a:t> + </a:t>
            </a:r>
            <a:r>
              <a:rPr lang="en-US" sz="2400" i="1" dirty="0"/>
              <a:t>x</a:t>
            </a:r>
            <a:r>
              <a:rPr lang="en-US" sz="2400" baseline="-25000" dirty="0"/>
              <a:t>52</a:t>
            </a:r>
            <a:r>
              <a:rPr lang="en-US" sz="2400" dirty="0"/>
              <a:t> + </a:t>
            </a:r>
            <a:r>
              <a:rPr lang="en-US" sz="2400" i="1" dirty="0"/>
              <a:t>x</a:t>
            </a:r>
            <a:r>
              <a:rPr lang="en-US" sz="2400" baseline="-25000" dirty="0"/>
              <a:t>53</a:t>
            </a:r>
            <a:r>
              <a:rPr lang="en-US" sz="2400" dirty="0"/>
              <a:t> + </a:t>
            </a:r>
            <a:r>
              <a:rPr lang="en-US" sz="2400" i="1" dirty="0"/>
              <a:t>x</a:t>
            </a:r>
            <a:r>
              <a:rPr lang="en-US" sz="2400" baseline="-25000" dirty="0"/>
              <a:t>54</a:t>
            </a:r>
            <a:r>
              <a:rPr lang="en-US" sz="2400" dirty="0"/>
              <a:t> + </a:t>
            </a:r>
            <a:r>
              <a:rPr lang="en-US" sz="2400" i="1" dirty="0"/>
              <a:t>x</a:t>
            </a:r>
            <a:r>
              <a:rPr lang="en-US" sz="2400" baseline="-25000" dirty="0"/>
              <a:t>56</a:t>
            </a:r>
            <a:r>
              <a:rPr lang="en-US" sz="2400" dirty="0"/>
              <a:t> =  0  (node 5)</a:t>
            </a:r>
          </a:p>
          <a:p>
            <a:pPr lvl="1">
              <a:lnSpc>
                <a:spcPct val="90000"/>
              </a:lnSpc>
              <a:buFontTx/>
              <a:buNone/>
            </a:pPr>
            <a:r>
              <a:rPr lang="en-US" sz="2400" i="1" dirty="0"/>
              <a:t>   x</a:t>
            </a:r>
            <a:r>
              <a:rPr lang="en-US" sz="2400" baseline="-25000" dirty="0"/>
              <a:t>16</a:t>
            </a:r>
            <a:r>
              <a:rPr lang="en-US" sz="2400" dirty="0"/>
              <a:t> + </a:t>
            </a:r>
            <a:r>
              <a:rPr lang="en-US" sz="2400" i="1" dirty="0"/>
              <a:t>x</a:t>
            </a:r>
            <a:r>
              <a:rPr lang="en-US" sz="2400" baseline="-25000" dirty="0"/>
              <a:t>26</a:t>
            </a:r>
            <a:r>
              <a:rPr lang="en-US" sz="2400" dirty="0"/>
              <a:t> + </a:t>
            </a:r>
            <a:r>
              <a:rPr lang="en-US" sz="2400" i="1" dirty="0"/>
              <a:t>x</a:t>
            </a:r>
            <a:r>
              <a:rPr lang="en-US" sz="2400" baseline="-25000" dirty="0"/>
              <a:t>36</a:t>
            </a:r>
            <a:r>
              <a:rPr lang="en-US" sz="2400" dirty="0"/>
              <a:t> + </a:t>
            </a:r>
            <a:r>
              <a:rPr lang="en-US" sz="2400" i="1" dirty="0"/>
              <a:t>x</a:t>
            </a:r>
            <a:r>
              <a:rPr lang="en-US" sz="2400" baseline="-25000" dirty="0"/>
              <a:t>46</a:t>
            </a:r>
            <a:r>
              <a:rPr lang="en-US" sz="2400" dirty="0"/>
              <a:t> + </a:t>
            </a:r>
            <a:r>
              <a:rPr lang="en-US" sz="2400" i="1" dirty="0"/>
              <a:t>x</a:t>
            </a:r>
            <a:r>
              <a:rPr lang="en-US" sz="2400" baseline="-25000" dirty="0"/>
              <a:t>56</a:t>
            </a:r>
            <a:r>
              <a:rPr lang="en-US" sz="2400" dirty="0"/>
              <a:t> =  1                     (destination)</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ChangeArrowheads="1"/>
          </p:cNvSpPr>
          <p:nvPr/>
        </p:nvSpPr>
        <p:spPr bwMode="auto">
          <a:xfrm>
            <a:off x="1179146" y="1696426"/>
            <a:ext cx="6921246" cy="3892813"/>
          </a:xfrm>
          <a:prstGeom prst="rect">
            <a:avLst/>
          </a:prstGeom>
          <a:solidFill>
            <a:schemeClr val="bg1">
              <a:lumMod val="95000"/>
            </a:schemeClr>
          </a:solidFill>
          <a:ln w="12700">
            <a:solidFill>
              <a:srgbClr val="000000"/>
            </a:solidFill>
            <a:miter lim="800000"/>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endParaRPr lang="en-US">
              <a:effectLst/>
            </a:endParaRPr>
          </a:p>
        </p:txBody>
      </p:sp>
      <p:sp>
        <p:nvSpPr>
          <p:cNvPr id="26627" name="Rectangle 3"/>
          <p:cNvSpPr>
            <a:spLocks noGrp="1" noChangeArrowheads="1"/>
          </p:cNvSpPr>
          <p:nvPr>
            <p:ph idx="1"/>
          </p:nvPr>
        </p:nvSpPr>
        <p:spPr>
          <a:xfrm>
            <a:off x="687388" y="1093177"/>
            <a:ext cx="7886700" cy="4643438"/>
          </a:xfrm>
          <a:noFill/>
          <a:ln/>
        </p:spPr>
        <p:txBody>
          <a:bodyPr/>
          <a:lstStyle/>
          <a:p>
            <a:pPr>
              <a:tabLst>
                <a:tab pos="685800" algn="l"/>
                <a:tab pos="1892300" algn="l"/>
                <a:tab pos="3086100" algn="l"/>
                <a:tab pos="4343400" algn="l"/>
                <a:tab pos="5600700" algn="l"/>
              </a:tabLst>
            </a:pPr>
            <a:r>
              <a:rPr lang="en-US" dirty="0"/>
              <a:t>Solution Summary</a:t>
            </a:r>
          </a:p>
          <a:p>
            <a:pPr>
              <a:buFont typeface="Monotype Sorts" pitchFamily="2" charset="2"/>
              <a:buNone/>
              <a:tabLst>
                <a:tab pos="685800" algn="l"/>
                <a:tab pos="1892300" algn="l"/>
                <a:tab pos="3086100" algn="l"/>
                <a:tab pos="4343400" algn="l"/>
                <a:tab pos="5600700" algn="l"/>
              </a:tabLst>
            </a:pPr>
            <a:endParaRPr lang="en-US" sz="1600" dirty="0"/>
          </a:p>
          <a:p>
            <a:pPr>
              <a:buFont typeface="Monotype Sorts" pitchFamily="2" charset="2"/>
              <a:buNone/>
              <a:tabLst>
                <a:tab pos="685800" algn="l"/>
                <a:tab pos="1892300" algn="l"/>
                <a:tab pos="3086100" algn="l"/>
                <a:tab pos="4343400" algn="l"/>
                <a:tab pos="5600700" algn="l"/>
              </a:tabLst>
            </a:pPr>
            <a:r>
              <a:rPr lang="en-US" dirty="0"/>
              <a:t>		Minimum total cost = $150</a:t>
            </a:r>
          </a:p>
          <a:p>
            <a:pPr>
              <a:buFont typeface="Monotype Sorts" pitchFamily="2" charset="2"/>
              <a:buNone/>
              <a:tabLst>
                <a:tab pos="685800" algn="l"/>
                <a:tab pos="1892300" algn="l"/>
                <a:tab pos="3086100" algn="l"/>
                <a:tab pos="4343400" algn="l"/>
                <a:tab pos="5600700" algn="l"/>
              </a:tabLst>
            </a:pPr>
            <a:endParaRPr lang="en-US" sz="1000" dirty="0"/>
          </a:p>
          <a:p>
            <a:pPr>
              <a:buFont typeface="Monotype Sorts" pitchFamily="2" charset="2"/>
              <a:buNone/>
              <a:tabLst>
                <a:tab pos="685800" algn="l"/>
                <a:tab pos="1892300" algn="l"/>
                <a:tab pos="3086100" algn="l"/>
                <a:tab pos="4343400" algn="l"/>
                <a:tab pos="5600700" algn="l"/>
              </a:tabLst>
            </a:pPr>
            <a:r>
              <a:rPr lang="en-US" dirty="0"/>
              <a:t>		</a:t>
            </a:r>
            <a:r>
              <a:rPr lang="en-US" i="1" dirty="0"/>
              <a:t>x</a:t>
            </a:r>
            <a:r>
              <a:rPr lang="en-US" baseline="-25000" dirty="0"/>
              <a:t>12</a:t>
            </a:r>
            <a:r>
              <a:rPr lang="en-US" dirty="0"/>
              <a:t> = 0	</a:t>
            </a:r>
            <a:r>
              <a:rPr lang="en-US" i="1" dirty="0"/>
              <a:t>x</a:t>
            </a:r>
            <a:r>
              <a:rPr lang="en-US" baseline="-25000" dirty="0"/>
              <a:t>25</a:t>
            </a:r>
            <a:r>
              <a:rPr lang="en-US" dirty="0"/>
              <a:t> = 0	</a:t>
            </a:r>
            <a:r>
              <a:rPr lang="en-US" i="1" dirty="0"/>
              <a:t>x</a:t>
            </a:r>
            <a:r>
              <a:rPr lang="en-US" baseline="-25000" dirty="0"/>
              <a:t>34</a:t>
            </a:r>
            <a:r>
              <a:rPr lang="en-US" dirty="0"/>
              <a:t> = 1	</a:t>
            </a:r>
            <a:r>
              <a:rPr lang="en-US" i="1" dirty="0"/>
              <a:t>x</a:t>
            </a:r>
            <a:r>
              <a:rPr lang="en-US" baseline="-25000" dirty="0"/>
              <a:t>43</a:t>
            </a:r>
            <a:r>
              <a:rPr lang="en-US" dirty="0"/>
              <a:t> = 0	</a:t>
            </a:r>
            <a:r>
              <a:rPr lang="en-US" i="1" dirty="0"/>
              <a:t>x</a:t>
            </a:r>
            <a:r>
              <a:rPr lang="en-US" baseline="-25000" dirty="0"/>
              <a:t>52</a:t>
            </a:r>
            <a:r>
              <a:rPr lang="en-US" dirty="0"/>
              <a:t> = 0</a:t>
            </a:r>
          </a:p>
          <a:p>
            <a:pPr>
              <a:buFont typeface="Monotype Sorts" pitchFamily="2" charset="2"/>
              <a:buNone/>
              <a:tabLst>
                <a:tab pos="685800" algn="l"/>
                <a:tab pos="1892300" algn="l"/>
                <a:tab pos="3086100" algn="l"/>
                <a:tab pos="4343400" algn="l"/>
                <a:tab pos="5600700" algn="l"/>
              </a:tabLst>
            </a:pPr>
            <a:r>
              <a:rPr lang="en-US" dirty="0"/>
              <a:t>     	</a:t>
            </a:r>
            <a:r>
              <a:rPr lang="en-US" i="1" dirty="0"/>
              <a:t>x</a:t>
            </a:r>
            <a:r>
              <a:rPr lang="en-US" baseline="-25000" dirty="0"/>
              <a:t>13</a:t>
            </a:r>
            <a:r>
              <a:rPr lang="en-US" dirty="0"/>
              <a:t> = 1	</a:t>
            </a:r>
            <a:r>
              <a:rPr lang="en-US" i="1" dirty="0"/>
              <a:t>x</a:t>
            </a:r>
            <a:r>
              <a:rPr lang="en-US" baseline="-25000" dirty="0"/>
              <a:t>26</a:t>
            </a:r>
            <a:r>
              <a:rPr lang="en-US" dirty="0"/>
              <a:t> = 0	</a:t>
            </a:r>
            <a:r>
              <a:rPr lang="en-US" i="1" dirty="0"/>
              <a:t>x</a:t>
            </a:r>
            <a:r>
              <a:rPr lang="en-US" baseline="-25000" dirty="0"/>
              <a:t>35</a:t>
            </a:r>
            <a:r>
              <a:rPr lang="en-US" dirty="0"/>
              <a:t> = 0	</a:t>
            </a:r>
            <a:r>
              <a:rPr lang="en-US" i="1" dirty="0"/>
              <a:t>x</a:t>
            </a:r>
            <a:r>
              <a:rPr lang="en-US" baseline="-25000" dirty="0"/>
              <a:t>45</a:t>
            </a:r>
            <a:r>
              <a:rPr lang="en-US" dirty="0"/>
              <a:t> = 1	</a:t>
            </a:r>
            <a:r>
              <a:rPr lang="en-US" i="1" dirty="0"/>
              <a:t>x</a:t>
            </a:r>
            <a:r>
              <a:rPr lang="en-US" baseline="-25000" dirty="0"/>
              <a:t>53</a:t>
            </a:r>
            <a:r>
              <a:rPr lang="en-US" dirty="0"/>
              <a:t> = 0</a:t>
            </a:r>
          </a:p>
          <a:p>
            <a:pPr>
              <a:buFont typeface="Monotype Sorts" pitchFamily="2" charset="2"/>
              <a:buNone/>
              <a:tabLst>
                <a:tab pos="685800" algn="l"/>
                <a:tab pos="1892300" algn="l"/>
                <a:tab pos="3086100" algn="l"/>
                <a:tab pos="4343400" algn="l"/>
                <a:tab pos="5600700" algn="l"/>
              </a:tabLst>
            </a:pPr>
            <a:r>
              <a:rPr lang="en-US" dirty="0"/>
              <a:t>     	</a:t>
            </a:r>
            <a:r>
              <a:rPr lang="en-US" i="1" dirty="0"/>
              <a:t>x</a:t>
            </a:r>
            <a:r>
              <a:rPr lang="en-US" baseline="-25000" dirty="0"/>
              <a:t>14</a:t>
            </a:r>
            <a:r>
              <a:rPr lang="en-US" dirty="0"/>
              <a:t> = 0	</a:t>
            </a:r>
            <a:r>
              <a:rPr lang="en-US" i="1" dirty="0"/>
              <a:t> </a:t>
            </a:r>
            <a:r>
              <a:rPr lang="en-US" dirty="0"/>
              <a:t>	</a:t>
            </a:r>
            <a:r>
              <a:rPr lang="en-US" i="1" dirty="0"/>
              <a:t>x</a:t>
            </a:r>
            <a:r>
              <a:rPr lang="en-US" baseline="-25000" dirty="0"/>
              <a:t>36</a:t>
            </a:r>
            <a:r>
              <a:rPr lang="en-US" dirty="0"/>
              <a:t> = 0	</a:t>
            </a:r>
            <a:r>
              <a:rPr lang="en-US" i="1" dirty="0"/>
              <a:t>x</a:t>
            </a:r>
            <a:r>
              <a:rPr lang="en-US" baseline="-25000" dirty="0"/>
              <a:t>46</a:t>
            </a:r>
            <a:r>
              <a:rPr lang="en-US" dirty="0"/>
              <a:t> = 0	</a:t>
            </a:r>
            <a:r>
              <a:rPr lang="en-US" i="1" dirty="0"/>
              <a:t>x</a:t>
            </a:r>
            <a:r>
              <a:rPr lang="en-US" baseline="-25000" dirty="0"/>
              <a:t>54</a:t>
            </a:r>
            <a:r>
              <a:rPr lang="en-US" dirty="0"/>
              <a:t> = 0</a:t>
            </a:r>
          </a:p>
          <a:p>
            <a:pPr>
              <a:buFont typeface="Monotype Sorts" pitchFamily="2" charset="2"/>
              <a:buNone/>
              <a:tabLst>
                <a:tab pos="685800" algn="l"/>
                <a:tab pos="1892300" algn="l"/>
                <a:tab pos="3086100" algn="l"/>
                <a:tab pos="4343400" algn="l"/>
                <a:tab pos="5600700" algn="l"/>
              </a:tabLst>
            </a:pPr>
            <a:r>
              <a:rPr lang="en-US" dirty="0"/>
              <a:t>     	</a:t>
            </a:r>
            <a:r>
              <a:rPr lang="en-US" i="1" dirty="0"/>
              <a:t>x</a:t>
            </a:r>
            <a:r>
              <a:rPr lang="en-US" baseline="-25000" dirty="0"/>
              <a:t>15</a:t>
            </a:r>
            <a:r>
              <a:rPr lang="en-US" dirty="0"/>
              <a:t> = 0	</a:t>
            </a:r>
            <a:r>
              <a:rPr lang="en-US" i="1" dirty="0"/>
              <a:t> </a:t>
            </a:r>
            <a:r>
              <a:rPr lang="en-US" dirty="0"/>
              <a:t>	</a:t>
            </a:r>
            <a:r>
              <a:rPr lang="en-US" i="1" dirty="0"/>
              <a:t> </a:t>
            </a:r>
            <a:r>
              <a:rPr lang="en-US" dirty="0"/>
              <a:t>	</a:t>
            </a:r>
            <a:r>
              <a:rPr lang="en-US" i="1" dirty="0"/>
              <a:t> 	x</a:t>
            </a:r>
            <a:r>
              <a:rPr lang="en-US" baseline="-25000" dirty="0"/>
              <a:t>56</a:t>
            </a:r>
            <a:r>
              <a:rPr lang="en-US" dirty="0"/>
              <a:t> = 1</a:t>
            </a:r>
          </a:p>
          <a:p>
            <a:pPr>
              <a:buFont typeface="Monotype Sorts" pitchFamily="2" charset="2"/>
              <a:buNone/>
              <a:tabLst>
                <a:tab pos="685800" algn="l"/>
                <a:tab pos="1892300" algn="l"/>
                <a:tab pos="3086100" algn="l"/>
                <a:tab pos="4343400" algn="l"/>
                <a:tab pos="5600700" algn="l"/>
              </a:tabLst>
            </a:pPr>
            <a:r>
              <a:rPr lang="en-US" dirty="0"/>
              <a:t>     	</a:t>
            </a:r>
            <a:r>
              <a:rPr lang="en-US" i="1" dirty="0"/>
              <a:t>x</a:t>
            </a:r>
            <a:r>
              <a:rPr lang="en-US" baseline="-25000" dirty="0"/>
              <a:t>16</a:t>
            </a:r>
            <a:r>
              <a:rPr lang="en-US" dirty="0"/>
              <a:t> = 0 	</a:t>
            </a:r>
            <a:r>
              <a:rPr lang="en-US" i="1" dirty="0"/>
              <a:t> </a:t>
            </a:r>
            <a:r>
              <a:rPr lang="en-US" dirty="0"/>
              <a:t>	</a:t>
            </a:r>
            <a:r>
              <a:rPr lang="en-US" i="1" dirty="0"/>
              <a:t> </a:t>
            </a:r>
            <a:r>
              <a:rPr lang="en-US" dirty="0"/>
              <a:t>	</a:t>
            </a:r>
            <a:r>
              <a:rPr lang="en-US" i="1" dirty="0"/>
              <a:t> </a:t>
            </a:r>
            <a:endParaRPr lang="en-US" dirty="0"/>
          </a:p>
        </p:txBody>
      </p:sp>
      <p:sp>
        <p:nvSpPr>
          <p:cNvPr id="6" name="Rectangle 2"/>
          <p:cNvSpPr>
            <a:spLocks noGrp="1" noChangeArrowheads="1"/>
          </p:cNvSpPr>
          <p:nvPr>
            <p:ph type="title"/>
          </p:nvPr>
        </p:nvSpPr>
        <p:spPr>
          <a:xfrm>
            <a:off x="830263" y="79742"/>
            <a:ext cx="7475537" cy="585787"/>
          </a:xfrm>
          <a:noFill/>
          <a:ln/>
        </p:spPr>
        <p:txBody>
          <a:bodyPr/>
          <a:lstStyle/>
          <a:p>
            <a:r>
              <a:rPr lang="en-US" dirty="0"/>
              <a:t>Example: Shortest-Route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Rectangle 2"/>
          <p:cNvSpPr>
            <a:spLocks noGrp="1" noChangeArrowheads="1"/>
          </p:cNvSpPr>
          <p:nvPr>
            <p:ph type="title" idx="4294967295"/>
          </p:nvPr>
        </p:nvSpPr>
        <p:spPr>
          <a:xfrm>
            <a:off x="395536" y="260648"/>
            <a:ext cx="8534400" cy="758825"/>
          </a:xfrm>
        </p:spPr>
        <p:txBody>
          <a:bodyPr lIns="91440" tIns="45720" rIns="91440" bIns="45720" anchor="ctr">
            <a:normAutofit/>
          </a:bodyPr>
          <a:lstStyle/>
          <a:p>
            <a:r>
              <a:rPr lang="en-US" b="0" dirty="0">
                <a:solidFill>
                  <a:srgbClr val="C00000"/>
                </a:solidFill>
                <a:effectLst>
                  <a:outerShdw blurRad="38100" dist="38100" dir="2700000" algn="tl">
                    <a:srgbClr val="C0C0C0"/>
                  </a:outerShdw>
                </a:effectLst>
              </a:rPr>
              <a:t>Battle</a:t>
            </a:r>
            <a:r>
              <a:rPr lang="zh-CN" altLang="en-US" b="0" dirty="0">
                <a:solidFill>
                  <a:srgbClr val="C00000"/>
                </a:solidFill>
                <a:effectLst>
                  <a:outerShdw blurRad="38100" dist="38100" dir="2700000" algn="tl">
                    <a:srgbClr val="C0C0C0"/>
                  </a:outerShdw>
                </a:effectLst>
              </a:rPr>
              <a:t> </a:t>
            </a:r>
            <a:r>
              <a:rPr lang="en-US" altLang="zh-CN" b="0" dirty="0">
                <a:solidFill>
                  <a:srgbClr val="C00000"/>
                </a:solidFill>
                <a:effectLst>
                  <a:outerShdw blurRad="38100" dist="38100" dir="2700000" algn="tl">
                    <a:srgbClr val="C0C0C0"/>
                  </a:outerShdw>
                </a:effectLst>
              </a:rPr>
              <a:t>of</a:t>
            </a:r>
            <a:r>
              <a:rPr lang="zh-CN" altLang="en-US" b="0" dirty="0">
                <a:solidFill>
                  <a:srgbClr val="C00000"/>
                </a:solidFill>
                <a:effectLst>
                  <a:outerShdw blurRad="38100" dist="38100" dir="2700000" algn="tl">
                    <a:srgbClr val="C0C0C0"/>
                  </a:outerShdw>
                </a:effectLst>
              </a:rPr>
              <a:t> </a:t>
            </a:r>
            <a:r>
              <a:rPr lang="en-US" b="0" dirty="0">
                <a:solidFill>
                  <a:srgbClr val="C00000"/>
                </a:solidFill>
                <a:effectLst>
                  <a:outerShdw blurRad="38100" dist="38100" dir="2700000" algn="tl">
                    <a:srgbClr val="C0C0C0"/>
                  </a:outerShdw>
                </a:effectLst>
              </a:rPr>
              <a:t>Konigsberg</a:t>
            </a:r>
            <a:r>
              <a:rPr lang="zh-CN" altLang="en-US" b="0" dirty="0">
                <a:solidFill>
                  <a:srgbClr val="C00000"/>
                </a:solidFill>
                <a:effectLst>
                  <a:outerShdw blurRad="38100" dist="38100" dir="2700000" algn="tl">
                    <a:srgbClr val="C0C0C0"/>
                  </a:outerShdw>
                </a:effectLst>
              </a:rPr>
              <a:t> </a:t>
            </a:r>
            <a:r>
              <a:rPr lang="en-US" altLang="zh-CN" b="0" dirty="0">
                <a:solidFill>
                  <a:srgbClr val="C00000"/>
                </a:solidFill>
                <a:effectLst>
                  <a:outerShdw blurRad="38100" dist="38100" dir="2700000" algn="tl">
                    <a:srgbClr val="C0C0C0"/>
                  </a:outerShdw>
                </a:effectLst>
              </a:rPr>
              <a:t>(1945)</a:t>
            </a:r>
            <a:endParaRPr lang="en-US" b="0" dirty="0">
              <a:solidFill>
                <a:srgbClr val="C00000"/>
              </a:solidFill>
              <a:effectLst>
                <a:outerShdw blurRad="38100" dist="38100" dir="2700000" algn="tl">
                  <a:srgbClr val="C0C0C0"/>
                </a:outerShdw>
              </a:effectLst>
            </a:endParaRPr>
          </a:p>
        </p:txBody>
      </p:sp>
      <p:sp>
        <p:nvSpPr>
          <p:cNvPr id="3" name="文字方塊 2"/>
          <p:cNvSpPr txBox="1"/>
          <p:nvPr/>
        </p:nvSpPr>
        <p:spPr>
          <a:xfrm>
            <a:off x="228600" y="6553898"/>
            <a:ext cx="7171855" cy="307777"/>
          </a:xfrm>
          <a:prstGeom prst="rect">
            <a:avLst/>
          </a:prstGeom>
          <a:noFill/>
        </p:spPr>
        <p:txBody>
          <a:bodyPr wrap="none" rtlCol="0">
            <a:spAutoFit/>
          </a:bodyPr>
          <a:lstStyle/>
          <a:p>
            <a:r>
              <a:rPr kumimoji="1" lang="en-US" altLang="zh-TW" sz="1400" dirty="0"/>
              <a:t>Source</a:t>
            </a:r>
            <a:r>
              <a:rPr kumimoji="1" lang="en-US" altLang="zh-CN" sz="1400" dirty="0"/>
              <a:t>:</a:t>
            </a:r>
            <a:r>
              <a:rPr kumimoji="1" lang="zh-CN" altLang="en-US" sz="1400" dirty="0"/>
              <a:t> </a:t>
            </a:r>
            <a:r>
              <a:rPr kumimoji="1" lang="en-US" altLang="zh-TW" sz="1400" dirty="0"/>
              <a:t>http://ww2today.com/11-april-1945-the-rape-and-loot-of-konigsberg-capital-of-prussia</a:t>
            </a:r>
            <a:endParaRPr kumimoji="1" lang="zh-TW" altLang="en-US" sz="1400" dirty="0"/>
          </a:p>
        </p:txBody>
      </p:sp>
      <p:sp>
        <p:nvSpPr>
          <p:cNvPr id="4" name="文字方塊 3"/>
          <p:cNvSpPr txBox="1"/>
          <p:nvPr/>
        </p:nvSpPr>
        <p:spPr>
          <a:xfrm>
            <a:off x="1295400" y="4191000"/>
            <a:ext cx="2819400" cy="646331"/>
          </a:xfrm>
          <a:prstGeom prst="rect">
            <a:avLst/>
          </a:prstGeom>
          <a:noFill/>
        </p:spPr>
        <p:txBody>
          <a:bodyPr wrap="square" rtlCol="0">
            <a:spAutoFit/>
          </a:bodyPr>
          <a:lstStyle/>
          <a:p>
            <a:pPr algn="ctr"/>
            <a:r>
              <a:rPr kumimoji="1" lang="en-US" altLang="zh-TW" dirty="0"/>
              <a:t>Soviet</a:t>
            </a:r>
            <a:r>
              <a:rPr kumimoji="1" lang="zh-CN" altLang="en-US" dirty="0"/>
              <a:t> </a:t>
            </a:r>
            <a:r>
              <a:rPr kumimoji="1" lang="en-US" altLang="zh-CN" dirty="0"/>
              <a:t>r</a:t>
            </a:r>
            <a:r>
              <a:rPr kumimoji="1" lang="en-US" altLang="zh-TW" dirty="0"/>
              <a:t>ed</a:t>
            </a:r>
            <a:r>
              <a:rPr kumimoji="1" lang="zh-CN" altLang="en-US" dirty="0"/>
              <a:t> </a:t>
            </a:r>
            <a:r>
              <a:rPr kumimoji="1" lang="en-US" altLang="zh-CN" dirty="0"/>
              <a:t>army</a:t>
            </a:r>
            <a:r>
              <a:rPr kumimoji="1" lang="zh-CN" altLang="en-US" dirty="0"/>
              <a:t> </a:t>
            </a:r>
            <a:r>
              <a:rPr kumimoji="1" lang="en-US" altLang="zh-CN" dirty="0"/>
              <a:t>troops</a:t>
            </a:r>
            <a:r>
              <a:rPr kumimoji="1" lang="zh-CN" altLang="en-US" dirty="0"/>
              <a:t> </a:t>
            </a:r>
            <a:r>
              <a:rPr kumimoji="1" lang="en-US" altLang="zh-CN" dirty="0"/>
              <a:t>fighting</a:t>
            </a:r>
            <a:r>
              <a:rPr kumimoji="1" lang="zh-CN" altLang="en-US" dirty="0"/>
              <a:t> </a:t>
            </a:r>
            <a:r>
              <a:rPr kumimoji="1" lang="en-US" altLang="zh-CN" dirty="0"/>
              <a:t>in</a:t>
            </a:r>
            <a:r>
              <a:rPr kumimoji="1" lang="zh-CN" altLang="en-US" dirty="0"/>
              <a:t> </a:t>
            </a:r>
            <a:r>
              <a:rPr kumimoji="1" lang="en-US" altLang="zh-CN" dirty="0"/>
              <a:t>Konigsberg</a:t>
            </a:r>
            <a:r>
              <a:rPr kumimoji="1" lang="zh-CN" altLang="en-US" dirty="0"/>
              <a:t> </a:t>
            </a:r>
            <a:endParaRPr kumimoji="1" lang="zh-TW" altLang="en-US" dirty="0"/>
          </a:p>
        </p:txBody>
      </p:sp>
      <p:pic>
        <p:nvPicPr>
          <p:cNvPr id="5" name="圖片 4"/>
          <p:cNvPicPr>
            <a:picLocks noChangeAspect="1"/>
          </p:cNvPicPr>
          <p:nvPr/>
        </p:nvPicPr>
        <p:blipFill>
          <a:blip r:embed="rId3"/>
          <a:stretch>
            <a:fillRect/>
          </a:stretch>
        </p:blipFill>
        <p:spPr>
          <a:xfrm>
            <a:off x="304800" y="1219201"/>
            <a:ext cx="4956095" cy="3047999"/>
          </a:xfrm>
          <a:prstGeom prst="rect">
            <a:avLst/>
          </a:prstGeom>
        </p:spPr>
      </p:pic>
      <p:pic>
        <p:nvPicPr>
          <p:cNvPr id="6" name="圖片 5"/>
          <p:cNvPicPr>
            <a:picLocks noChangeAspect="1"/>
          </p:cNvPicPr>
          <p:nvPr/>
        </p:nvPicPr>
        <p:blipFill>
          <a:blip r:embed="rId4"/>
          <a:stretch>
            <a:fillRect/>
          </a:stretch>
        </p:blipFill>
        <p:spPr>
          <a:xfrm>
            <a:off x="5486400" y="2080260"/>
            <a:ext cx="3276600" cy="4423410"/>
          </a:xfrm>
          <a:prstGeom prst="rect">
            <a:avLst/>
          </a:prstGeom>
        </p:spPr>
      </p:pic>
      <p:sp>
        <p:nvSpPr>
          <p:cNvPr id="10" name="文字方塊 9"/>
          <p:cNvSpPr txBox="1"/>
          <p:nvPr/>
        </p:nvSpPr>
        <p:spPr>
          <a:xfrm>
            <a:off x="5791200" y="1371600"/>
            <a:ext cx="2819400" cy="646331"/>
          </a:xfrm>
          <a:prstGeom prst="rect">
            <a:avLst/>
          </a:prstGeom>
          <a:noFill/>
        </p:spPr>
        <p:txBody>
          <a:bodyPr wrap="square" rtlCol="0">
            <a:spAutoFit/>
          </a:bodyPr>
          <a:lstStyle/>
          <a:p>
            <a:pPr algn="ctr"/>
            <a:r>
              <a:rPr kumimoji="1" lang="en-US" altLang="zh-TW" dirty="0"/>
              <a:t>Destruction</a:t>
            </a:r>
            <a:r>
              <a:rPr kumimoji="1" lang="zh-CN" altLang="en-US" dirty="0"/>
              <a:t> </a:t>
            </a:r>
            <a:r>
              <a:rPr kumimoji="1" lang="en-US" altLang="zh-CN" dirty="0"/>
              <a:t>of</a:t>
            </a:r>
            <a:r>
              <a:rPr kumimoji="1" lang="zh-CN" altLang="en-US" dirty="0"/>
              <a:t> </a:t>
            </a:r>
            <a:r>
              <a:rPr kumimoji="1" lang="en-US" altLang="zh-CN" dirty="0"/>
              <a:t>Konigsberg</a:t>
            </a:r>
            <a:r>
              <a:rPr kumimoji="1" lang="zh-CN" altLang="en-US" dirty="0"/>
              <a:t> </a:t>
            </a:r>
            <a:r>
              <a:rPr kumimoji="1" lang="en-US" altLang="zh-CN" dirty="0"/>
              <a:t>streets</a:t>
            </a:r>
            <a:endParaRPr kumimoji="1" lang="zh-TW" altLang="en-US" dirty="0"/>
          </a:p>
        </p:txBody>
      </p:sp>
      <p:sp>
        <p:nvSpPr>
          <p:cNvPr id="7" name="投影片編號版面配置區 6"/>
          <p:cNvSpPr>
            <a:spLocks noGrp="1"/>
          </p:cNvSpPr>
          <p:nvPr>
            <p:ph type="sldNum" sz="quarter" idx="12"/>
          </p:nvPr>
        </p:nvSpPr>
        <p:spPr/>
        <p:txBody>
          <a:bodyPr/>
          <a:lstStyle/>
          <a:p>
            <a:fld id="{B6F15528-21DE-4FAA-801E-634DDDAF4B2B}" type="slidenum">
              <a:rPr lang="en-US" smtClean="0"/>
              <a:pPr/>
              <a:t>6</a:t>
            </a:fld>
            <a:endParaRPr lang="en-US"/>
          </a:p>
        </p:txBody>
      </p:sp>
    </p:spTree>
    <p:extLst>
      <p:ext uri="{BB962C8B-B14F-4D97-AF65-F5344CB8AC3E}">
        <p14:creationId xmlns:p14="http://schemas.microsoft.com/office/powerpoint/2010/main" val="19549949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Rectangle 2"/>
          <p:cNvSpPr>
            <a:spLocks noGrp="1" noChangeArrowheads="1"/>
          </p:cNvSpPr>
          <p:nvPr>
            <p:ph type="title" idx="4294967295"/>
          </p:nvPr>
        </p:nvSpPr>
        <p:spPr>
          <a:xfrm>
            <a:off x="381000" y="228600"/>
            <a:ext cx="8534400" cy="758825"/>
          </a:xfrm>
        </p:spPr>
        <p:txBody>
          <a:bodyPr lIns="91440" tIns="45720" rIns="91440" bIns="45720" anchor="ctr">
            <a:normAutofit/>
          </a:bodyPr>
          <a:lstStyle/>
          <a:p>
            <a:r>
              <a:rPr lang="en-US" b="0" dirty="0">
                <a:solidFill>
                  <a:srgbClr val="C00000"/>
                </a:solidFill>
                <a:effectLst>
                  <a:outerShdw blurRad="38100" dist="38100" dir="2700000" algn="tl">
                    <a:srgbClr val="C0C0C0"/>
                  </a:outerShdw>
                </a:effectLst>
              </a:rPr>
              <a:t>Map</a:t>
            </a:r>
            <a:r>
              <a:rPr lang="zh-CN" altLang="en-US" b="0" dirty="0">
                <a:solidFill>
                  <a:srgbClr val="C00000"/>
                </a:solidFill>
                <a:effectLst>
                  <a:outerShdw blurRad="38100" dist="38100" dir="2700000" algn="tl">
                    <a:srgbClr val="C0C0C0"/>
                  </a:outerShdw>
                </a:effectLst>
              </a:rPr>
              <a:t> </a:t>
            </a:r>
            <a:r>
              <a:rPr lang="en-US" altLang="zh-CN" b="0" dirty="0">
                <a:solidFill>
                  <a:srgbClr val="C00000"/>
                </a:solidFill>
                <a:effectLst>
                  <a:outerShdw blurRad="38100" dist="38100" dir="2700000" algn="tl">
                    <a:srgbClr val="C0C0C0"/>
                  </a:outerShdw>
                </a:effectLst>
              </a:rPr>
              <a:t>of</a:t>
            </a:r>
            <a:r>
              <a:rPr lang="zh-CN" altLang="en-US" b="0" dirty="0">
                <a:solidFill>
                  <a:srgbClr val="C00000"/>
                </a:solidFill>
                <a:effectLst>
                  <a:outerShdw blurRad="38100" dist="38100" dir="2700000" algn="tl">
                    <a:srgbClr val="C0C0C0"/>
                  </a:outerShdw>
                </a:effectLst>
              </a:rPr>
              <a:t> </a:t>
            </a:r>
            <a:r>
              <a:rPr lang="en-US" b="0" dirty="0">
                <a:solidFill>
                  <a:srgbClr val="C00000"/>
                </a:solidFill>
                <a:effectLst>
                  <a:outerShdw blurRad="38100" dist="38100" dir="2700000" algn="tl">
                    <a:srgbClr val="C0C0C0"/>
                  </a:outerShdw>
                </a:effectLst>
              </a:rPr>
              <a:t>Konigsberg</a:t>
            </a:r>
            <a:r>
              <a:rPr lang="zh-CN" altLang="en-US" b="0" dirty="0">
                <a:solidFill>
                  <a:srgbClr val="C00000"/>
                </a:solidFill>
                <a:effectLst>
                  <a:outerShdw blurRad="38100" dist="38100" dir="2700000" algn="tl">
                    <a:srgbClr val="C0C0C0"/>
                  </a:outerShdw>
                </a:effectLst>
              </a:rPr>
              <a:t> </a:t>
            </a:r>
            <a:r>
              <a:rPr lang="en-US" altLang="zh-CN" b="0" dirty="0">
                <a:solidFill>
                  <a:srgbClr val="C00000"/>
                </a:solidFill>
                <a:effectLst>
                  <a:outerShdw blurRad="38100" dist="38100" dir="2700000" algn="tl">
                    <a:srgbClr val="C0C0C0"/>
                  </a:outerShdw>
                </a:effectLst>
              </a:rPr>
              <a:t>(1641)</a:t>
            </a:r>
            <a:endParaRPr lang="en-US" b="0" dirty="0">
              <a:solidFill>
                <a:srgbClr val="C00000"/>
              </a:solidFill>
              <a:effectLst>
                <a:outerShdw blurRad="38100" dist="38100" dir="2700000" algn="tl">
                  <a:srgbClr val="C0C0C0"/>
                </a:outerShdw>
              </a:effectLst>
            </a:endParaRPr>
          </a:p>
        </p:txBody>
      </p:sp>
      <p:sp>
        <p:nvSpPr>
          <p:cNvPr id="3" name="文字方塊 2"/>
          <p:cNvSpPr txBox="1"/>
          <p:nvPr/>
        </p:nvSpPr>
        <p:spPr>
          <a:xfrm>
            <a:off x="228600" y="6553898"/>
            <a:ext cx="4323119" cy="307777"/>
          </a:xfrm>
          <a:prstGeom prst="rect">
            <a:avLst/>
          </a:prstGeom>
          <a:noFill/>
        </p:spPr>
        <p:txBody>
          <a:bodyPr wrap="none" rtlCol="0">
            <a:spAutoFit/>
          </a:bodyPr>
          <a:lstStyle/>
          <a:p>
            <a:r>
              <a:rPr kumimoji="1" lang="en-US" altLang="zh-TW" sz="1400" dirty="0"/>
              <a:t>Source</a:t>
            </a:r>
            <a:r>
              <a:rPr kumimoji="1" lang="en-US" altLang="zh-CN" sz="1400" dirty="0"/>
              <a:t>:</a:t>
            </a:r>
            <a:r>
              <a:rPr kumimoji="1" lang="zh-CN" altLang="en-US" sz="1400" dirty="0"/>
              <a:t> </a:t>
            </a:r>
            <a:r>
              <a:rPr kumimoji="1" lang="en-US" altLang="zh-TW" sz="1400" dirty="0"/>
              <a:t>https://</a:t>
            </a:r>
            <a:r>
              <a:rPr kumimoji="1" lang="en-US" altLang="zh-TW" sz="1400" dirty="0" err="1"/>
              <a:t>en.wikipedia.org</a:t>
            </a:r>
            <a:r>
              <a:rPr kumimoji="1" lang="en-US" altLang="zh-TW" sz="1400" dirty="0"/>
              <a:t>/wiki/K%C3%B6nigsberg</a:t>
            </a:r>
            <a:endParaRPr kumimoji="1" lang="zh-TW" altLang="en-US" sz="1400" dirty="0"/>
          </a:p>
        </p:txBody>
      </p:sp>
      <p:pic>
        <p:nvPicPr>
          <p:cNvPr id="2" name="圖片 1"/>
          <p:cNvPicPr>
            <a:picLocks noChangeAspect="1"/>
          </p:cNvPicPr>
          <p:nvPr/>
        </p:nvPicPr>
        <p:blipFill>
          <a:blip r:embed="rId3"/>
          <a:stretch>
            <a:fillRect/>
          </a:stretch>
        </p:blipFill>
        <p:spPr>
          <a:xfrm>
            <a:off x="762000" y="990600"/>
            <a:ext cx="7645400" cy="5320127"/>
          </a:xfrm>
          <a:prstGeom prst="rect">
            <a:avLst/>
          </a:prstGeom>
        </p:spPr>
      </p:pic>
      <p:sp>
        <p:nvSpPr>
          <p:cNvPr id="8" name="橢圓 7"/>
          <p:cNvSpPr/>
          <p:nvPr/>
        </p:nvSpPr>
        <p:spPr>
          <a:xfrm>
            <a:off x="3886200" y="4419600"/>
            <a:ext cx="457200" cy="4572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TW" dirty="0"/>
              <a:t>1</a:t>
            </a:r>
            <a:endParaRPr kumimoji="1" lang="zh-TW" altLang="en-US" dirty="0"/>
          </a:p>
        </p:txBody>
      </p:sp>
      <p:sp>
        <p:nvSpPr>
          <p:cNvPr id="11" name="橢圓 10"/>
          <p:cNvSpPr/>
          <p:nvPr/>
        </p:nvSpPr>
        <p:spPr>
          <a:xfrm>
            <a:off x="2743200" y="4419600"/>
            <a:ext cx="457200" cy="4572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dirty="0"/>
              <a:t>2</a:t>
            </a:r>
            <a:endParaRPr kumimoji="1" lang="zh-TW" altLang="en-US" dirty="0"/>
          </a:p>
        </p:txBody>
      </p:sp>
      <p:sp>
        <p:nvSpPr>
          <p:cNvPr id="12" name="橢圓 11"/>
          <p:cNvSpPr/>
          <p:nvPr/>
        </p:nvSpPr>
        <p:spPr>
          <a:xfrm>
            <a:off x="3581400" y="2590800"/>
            <a:ext cx="457200" cy="4572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dirty="0"/>
              <a:t>3</a:t>
            </a:r>
            <a:endParaRPr kumimoji="1" lang="zh-TW" altLang="en-US" dirty="0"/>
          </a:p>
        </p:txBody>
      </p:sp>
      <p:sp>
        <p:nvSpPr>
          <p:cNvPr id="13" name="橢圓 12"/>
          <p:cNvSpPr/>
          <p:nvPr/>
        </p:nvSpPr>
        <p:spPr>
          <a:xfrm>
            <a:off x="4572000" y="2667000"/>
            <a:ext cx="457200" cy="4572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dirty="0"/>
              <a:t>4</a:t>
            </a:r>
            <a:endParaRPr kumimoji="1" lang="zh-TW" altLang="en-US" dirty="0"/>
          </a:p>
        </p:txBody>
      </p:sp>
      <p:sp>
        <p:nvSpPr>
          <p:cNvPr id="14" name="橢圓 13"/>
          <p:cNvSpPr/>
          <p:nvPr/>
        </p:nvSpPr>
        <p:spPr>
          <a:xfrm>
            <a:off x="5562600" y="2743200"/>
            <a:ext cx="457200" cy="4572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dirty="0"/>
              <a:t>5</a:t>
            </a:r>
            <a:endParaRPr kumimoji="1" lang="zh-TW" altLang="en-US" dirty="0"/>
          </a:p>
        </p:txBody>
      </p:sp>
      <p:sp>
        <p:nvSpPr>
          <p:cNvPr id="15" name="橢圓 14"/>
          <p:cNvSpPr/>
          <p:nvPr/>
        </p:nvSpPr>
        <p:spPr>
          <a:xfrm>
            <a:off x="5867400" y="3581400"/>
            <a:ext cx="457200" cy="4572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dirty="0"/>
              <a:t>6</a:t>
            </a:r>
            <a:endParaRPr kumimoji="1" lang="zh-TW" altLang="en-US" dirty="0"/>
          </a:p>
        </p:txBody>
      </p:sp>
      <p:sp>
        <p:nvSpPr>
          <p:cNvPr id="16" name="橢圓 15"/>
          <p:cNvSpPr/>
          <p:nvPr/>
        </p:nvSpPr>
        <p:spPr>
          <a:xfrm>
            <a:off x="6172200" y="5105400"/>
            <a:ext cx="457200" cy="4572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dirty="0"/>
              <a:t>7</a:t>
            </a:r>
            <a:endParaRPr kumimoji="1" lang="zh-TW" altLang="en-US" dirty="0"/>
          </a:p>
        </p:txBody>
      </p:sp>
      <p:sp>
        <p:nvSpPr>
          <p:cNvPr id="9" name="文字方塊 8"/>
          <p:cNvSpPr txBox="1"/>
          <p:nvPr/>
        </p:nvSpPr>
        <p:spPr>
          <a:xfrm>
            <a:off x="5257800" y="6019800"/>
            <a:ext cx="3657600" cy="830997"/>
          </a:xfrm>
          <a:prstGeom prst="rect">
            <a:avLst/>
          </a:prstGeom>
          <a:noFill/>
        </p:spPr>
        <p:txBody>
          <a:bodyPr wrap="square" rtlCol="0">
            <a:spAutoFit/>
          </a:bodyPr>
          <a:lstStyle/>
          <a:p>
            <a:r>
              <a:rPr kumimoji="1" lang="en-US" altLang="zh-TW" sz="2400" dirty="0"/>
              <a:t>Seven bridges are shown on the map</a:t>
            </a:r>
            <a:endParaRPr kumimoji="1" lang="zh-TW" altLang="en-US" sz="2400" dirty="0"/>
          </a:p>
        </p:txBody>
      </p:sp>
      <p:sp>
        <p:nvSpPr>
          <p:cNvPr id="5" name="投影片編號版面配置區 4"/>
          <p:cNvSpPr>
            <a:spLocks noGrp="1"/>
          </p:cNvSpPr>
          <p:nvPr>
            <p:ph type="sldNum" sz="quarter" idx="12"/>
          </p:nvPr>
        </p:nvSpPr>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1688175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Rectangle 2"/>
          <p:cNvSpPr>
            <a:spLocks noGrp="1" noChangeArrowheads="1"/>
          </p:cNvSpPr>
          <p:nvPr>
            <p:ph type="title" idx="4294967295"/>
          </p:nvPr>
        </p:nvSpPr>
        <p:spPr>
          <a:xfrm>
            <a:off x="467435" y="260648"/>
            <a:ext cx="8534400" cy="758825"/>
          </a:xfrm>
        </p:spPr>
        <p:txBody>
          <a:bodyPr lIns="91440" tIns="45720" rIns="91440" bIns="45720" anchor="ctr">
            <a:normAutofit/>
          </a:bodyPr>
          <a:lstStyle/>
          <a:p>
            <a:r>
              <a:rPr lang="en-US" b="0" dirty="0">
                <a:solidFill>
                  <a:srgbClr val="C00000"/>
                </a:solidFill>
                <a:effectLst>
                  <a:outerShdw blurRad="38100" dist="38100" dir="2700000" algn="tl">
                    <a:srgbClr val="C0C0C0"/>
                  </a:outerShdw>
                </a:effectLst>
              </a:rPr>
              <a:t>Graph Theory - History</a:t>
            </a:r>
          </a:p>
        </p:txBody>
      </p:sp>
      <p:sp>
        <p:nvSpPr>
          <p:cNvPr id="226307" name="Rectangle 3"/>
          <p:cNvSpPr>
            <a:spLocks noGrp="1" noChangeArrowheads="1"/>
          </p:cNvSpPr>
          <p:nvPr>
            <p:ph type="body" idx="4294967295"/>
          </p:nvPr>
        </p:nvSpPr>
        <p:spPr>
          <a:xfrm>
            <a:off x="0" y="1371600"/>
            <a:ext cx="4986338" cy="2776538"/>
          </a:xfrm>
        </p:spPr>
        <p:txBody>
          <a:bodyPr lIns="91440" tIns="45720" rIns="91440" bIns="45720">
            <a:normAutofit/>
          </a:bodyPr>
          <a:lstStyle/>
          <a:p>
            <a:r>
              <a:rPr lang="en-US" sz="2400" dirty="0"/>
              <a:t>Leonhard Euler's paper on “</a:t>
            </a:r>
            <a:r>
              <a:rPr lang="en-US" sz="2400" i="1" dirty="0">
                <a:solidFill>
                  <a:srgbClr val="00B050"/>
                </a:solidFill>
              </a:rPr>
              <a:t>Seven Bridges of </a:t>
            </a:r>
            <a:r>
              <a:rPr lang="en-US" sz="2400" kern="0" dirty="0">
                <a:solidFill>
                  <a:srgbClr val="00B050"/>
                </a:solidFill>
              </a:rPr>
              <a:t>Konigsberg </a:t>
            </a:r>
            <a:r>
              <a:rPr lang="en-US" sz="2400" i="1" dirty="0"/>
              <a:t>”</a:t>
            </a:r>
            <a:r>
              <a:rPr lang="en-US" sz="2400" dirty="0"/>
              <a:t> .</a:t>
            </a:r>
          </a:p>
          <a:p>
            <a:pPr>
              <a:buNone/>
            </a:pPr>
            <a:endParaRPr lang="en-US" sz="2400" dirty="0"/>
          </a:p>
          <a:p>
            <a:pPr>
              <a:buNone/>
            </a:pPr>
            <a:r>
              <a:rPr lang="en-US" sz="2400" kern="0" dirty="0">
                <a:solidFill>
                  <a:srgbClr val="C00000"/>
                </a:solidFill>
              </a:rPr>
              <a:t>Problem </a:t>
            </a:r>
            <a:r>
              <a:rPr lang="en-US" sz="2400" kern="0" dirty="0"/>
              <a:t>: Start and end at the same point, walk all 7 bridges without crossing a bridge twice</a:t>
            </a:r>
            <a:endParaRPr lang="en-US" sz="2400" dirty="0"/>
          </a:p>
          <a:p>
            <a:pPr>
              <a:buFont typeface="Verdana" pitchFamily="34" charset="0"/>
              <a:buNone/>
            </a:pPr>
            <a:endParaRPr lang="en-US" dirty="0"/>
          </a:p>
          <a:p>
            <a:pPr>
              <a:buFont typeface="Verdana" pitchFamily="34" charset="0"/>
              <a:buNone/>
            </a:pPr>
            <a:endParaRPr lang="en-US" dirty="0"/>
          </a:p>
        </p:txBody>
      </p:sp>
      <p:pic>
        <p:nvPicPr>
          <p:cNvPr id="4100" name="Picture 4"/>
          <p:cNvPicPr>
            <a:picLocks noChangeAspect="1" noChangeArrowheads="1"/>
          </p:cNvPicPr>
          <p:nvPr/>
        </p:nvPicPr>
        <p:blipFill>
          <a:blip r:embed="rId3" cstate="print"/>
          <a:srcRect/>
          <a:stretch>
            <a:fillRect/>
          </a:stretch>
        </p:blipFill>
        <p:spPr bwMode="auto">
          <a:xfrm>
            <a:off x="6324600" y="1981200"/>
            <a:ext cx="2005013" cy="2590800"/>
          </a:xfrm>
          <a:prstGeom prst="rect">
            <a:avLst/>
          </a:prstGeom>
          <a:noFill/>
          <a:ln w="9525">
            <a:noFill/>
            <a:miter lim="800000"/>
            <a:headEnd/>
            <a:tailEnd/>
          </a:ln>
        </p:spPr>
      </p:pic>
      <p:pic>
        <p:nvPicPr>
          <p:cNvPr id="4102" name="Picture 5"/>
          <p:cNvPicPr>
            <a:picLocks noChangeAspect="1" noChangeArrowheads="1"/>
          </p:cNvPicPr>
          <p:nvPr/>
        </p:nvPicPr>
        <p:blipFill>
          <a:blip r:embed="rId4" cstate="print"/>
          <a:srcRect/>
          <a:stretch>
            <a:fillRect/>
          </a:stretch>
        </p:blipFill>
        <p:spPr bwMode="auto">
          <a:xfrm>
            <a:off x="3505200" y="4876800"/>
            <a:ext cx="2314575" cy="1731963"/>
          </a:xfrm>
          <a:prstGeom prst="rect">
            <a:avLst/>
          </a:prstGeom>
          <a:noFill/>
          <a:ln w="9525">
            <a:noFill/>
            <a:miter lim="800000"/>
            <a:headEnd/>
            <a:tailEnd/>
          </a:ln>
        </p:spPr>
      </p:pic>
      <p:pic>
        <p:nvPicPr>
          <p:cNvPr id="4103" name="Picture 6"/>
          <p:cNvPicPr>
            <a:picLocks noChangeAspect="1" noChangeArrowheads="1"/>
          </p:cNvPicPr>
          <p:nvPr/>
        </p:nvPicPr>
        <p:blipFill>
          <a:blip r:embed="rId5" cstate="print"/>
          <a:srcRect/>
          <a:stretch>
            <a:fillRect/>
          </a:stretch>
        </p:blipFill>
        <p:spPr bwMode="auto">
          <a:xfrm>
            <a:off x="457200" y="4897438"/>
            <a:ext cx="2171700" cy="1712913"/>
          </a:xfrm>
          <a:prstGeom prst="rect">
            <a:avLst/>
          </a:prstGeom>
          <a:noFill/>
          <a:ln w="9525">
            <a:noFill/>
            <a:miter lim="800000"/>
            <a:headEnd/>
            <a:tailEnd/>
          </a:ln>
        </p:spPr>
      </p:pic>
      <p:pic>
        <p:nvPicPr>
          <p:cNvPr id="4104" name="Picture 7"/>
          <p:cNvPicPr>
            <a:picLocks noChangeAspect="1" noChangeArrowheads="1"/>
          </p:cNvPicPr>
          <p:nvPr/>
        </p:nvPicPr>
        <p:blipFill>
          <a:blip r:embed="rId6" cstate="print"/>
          <a:srcRect/>
          <a:stretch>
            <a:fillRect/>
          </a:stretch>
        </p:blipFill>
        <p:spPr bwMode="auto">
          <a:xfrm>
            <a:off x="6629400" y="4876800"/>
            <a:ext cx="2209800" cy="1719263"/>
          </a:xfrm>
          <a:prstGeom prst="rect">
            <a:avLst/>
          </a:prstGeom>
          <a:noFill/>
          <a:ln w="9525">
            <a:noFill/>
            <a:miter lim="800000"/>
            <a:headEnd/>
            <a:tailEnd/>
          </a:ln>
        </p:spPr>
      </p:pic>
      <p:sp>
        <p:nvSpPr>
          <p:cNvPr id="4105" name="Line 8"/>
          <p:cNvSpPr>
            <a:spLocks noChangeShapeType="1"/>
          </p:cNvSpPr>
          <p:nvPr/>
        </p:nvSpPr>
        <p:spPr bwMode="auto">
          <a:xfrm>
            <a:off x="2743200" y="5715000"/>
            <a:ext cx="609600" cy="0"/>
          </a:xfrm>
          <a:prstGeom prst="line">
            <a:avLst/>
          </a:prstGeom>
          <a:noFill/>
          <a:ln w="9525">
            <a:solidFill>
              <a:schemeClr val="tx1"/>
            </a:solidFill>
            <a:round/>
            <a:headEnd/>
            <a:tailEnd type="triangle" w="med" len="med"/>
          </a:ln>
        </p:spPr>
        <p:txBody>
          <a:bodyPr/>
          <a:lstStyle/>
          <a:p>
            <a:endParaRPr lang="en-US"/>
          </a:p>
        </p:txBody>
      </p:sp>
      <p:sp>
        <p:nvSpPr>
          <p:cNvPr id="4106" name="Line 9"/>
          <p:cNvSpPr>
            <a:spLocks noChangeShapeType="1"/>
          </p:cNvSpPr>
          <p:nvPr/>
        </p:nvSpPr>
        <p:spPr bwMode="auto">
          <a:xfrm>
            <a:off x="5867400" y="5715000"/>
            <a:ext cx="609600" cy="0"/>
          </a:xfrm>
          <a:prstGeom prst="line">
            <a:avLst/>
          </a:prstGeom>
          <a:noFill/>
          <a:ln w="9525">
            <a:solidFill>
              <a:schemeClr val="tx1"/>
            </a:solidFill>
            <a:round/>
            <a:headEnd/>
            <a:tailEnd type="triangle" w="med" len="med"/>
          </a:ln>
        </p:spPr>
        <p:txBody>
          <a:bodyPr/>
          <a:lstStyle/>
          <a:p>
            <a:endParaRPr lang="en-US"/>
          </a:p>
        </p:txBody>
      </p:sp>
      <p:sp>
        <p:nvSpPr>
          <p:cNvPr id="3" name="文字方塊 2"/>
          <p:cNvSpPr txBox="1"/>
          <p:nvPr/>
        </p:nvSpPr>
        <p:spPr>
          <a:xfrm>
            <a:off x="228600" y="6553898"/>
            <a:ext cx="6387436" cy="307777"/>
          </a:xfrm>
          <a:prstGeom prst="rect">
            <a:avLst/>
          </a:prstGeom>
          <a:noFill/>
        </p:spPr>
        <p:txBody>
          <a:bodyPr wrap="none" rtlCol="0">
            <a:spAutoFit/>
          </a:bodyPr>
          <a:lstStyle/>
          <a:p>
            <a:r>
              <a:rPr kumimoji="1" lang="en-US" altLang="zh-TW" sz="1400" dirty="0"/>
              <a:t>Source</a:t>
            </a:r>
            <a:r>
              <a:rPr kumimoji="1" lang="en-US" altLang="zh-CN" sz="1400" dirty="0"/>
              <a:t>:</a:t>
            </a:r>
            <a:r>
              <a:rPr kumimoji="1" lang="zh-CN" altLang="en-US" sz="1400" dirty="0"/>
              <a:t> </a:t>
            </a:r>
            <a:r>
              <a:rPr kumimoji="1" lang="en-US" altLang="zh-CN" sz="1400" dirty="0"/>
              <a:t>https://</a:t>
            </a:r>
            <a:r>
              <a:rPr kumimoji="1" lang="en-US" altLang="zh-CN" sz="1400" dirty="0" err="1"/>
              <a:t>en.wikipedia.org</a:t>
            </a:r>
            <a:r>
              <a:rPr kumimoji="1" lang="en-US" altLang="zh-CN" sz="1400" dirty="0"/>
              <a:t>/wiki/Seven_Bridges_of_K%C3%B6nigsberg</a:t>
            </a:r>
            <a:endParaRPr kumimoji="1" lang="zh-TW" altLang="en-US" sz="1400" dirty="0"/>
          </a:p>
        </p:txBody>
      </p:sp>
      <p:sp>
        <p:nvSpPr>
          <p:cNvPr id="4" name="投影片編號版面配置區 3"/>
          <p:cNvSpPr>
            <a:spLocks noGrp="1"/>
          </p:cNvSpPr>
          <p:nvPr>
            <p:ph type="sldNum" sz="quarter" idx="12"/>
          </p:nvPr>
        </p:nvSpPr>
        <p:spPr/>
        <p:txBody>
          <a:bodyPr/>
          <a:lstStyle/>
          <a:p>
            <a:fld id="{B6F15528-21DE-4FAA-801E-634DDDAF4B2B}" type="slidenum">
              <a:rPr lang="en-US" smtClean="0"/>
              <a:pPr/>
              <a:t>8</a:t>
            </a:fld>
            <a:endParaRPr lang="en-US"/>
          </a:p>
        </p:txBody>
      </p:sp>
    </p:spTree>
    <p:extLst>
      <p:ext uri="{BB962C8B-B14F-4D97-AF65-F5344CB8AC3E}">
        <p14:creationId xmlns:p14="http://schemas.microsoft.com/office/powerpoint/2010/main" val="2932150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rPr>
              <a:t>Graph Terminologies: Node &amp; Edge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67544" y="1124744"/>
                <a:ext cx="8229600" cy="4530725"/>
              </a:xfrm>
            </p:spPr>
            <p:txBody>
              <a:bodyPr>
                <a:noAutofit/>
              </a:bodyPr>
              <a:lstStyle/>
              <a:p>
                <a:r>
                  <a:rPr lang="en-US" sz="2000" dirty="0"/>
                  <a:t>Vertex /Node </a:t>
                </a:r>
              </a:p>
              <a:p>
                <a:pPr lvl="1"/>
                <a:r>
                  <a:rPr lang="en-US" sz="2000" dirty="0">
                    <a:solidFill>
                      <a:schemeClr val="tx1"/>
                    </a:solidFill>
                  </a:rPr>
                  <a:t>Basic Element</a:t>
                </a:r>
              </a:p>
              <a:p>
                <a:pPr lvl="1"/>
                <a:r>
                  <a:rPr lang="en-US" sz="2000" dirty="0">
                    <a:solidFill>
                      <a:schemeClr val="tx1"/>
                    </a:solidFill>
                  </a:rPr>
                  <a:t>Drawn as a node or a dot.</a:t>
                </a:r>
              </a:p>
              <a:p>
                <a:pPr lvl="1"/>
                <a:r>
                  <a:rPr lang="en-US" sz="2000" dirty="0">
                    <a:solidFill>
                      <a:schemeClr val="tx1"/>
                    </a:solidFill>
                  </a:rPr>
                  <a:t>V</a:t>
                </a:r>
                <a:r>
                  <a:rPr lang="en-US" sz="2000" b="1" dirty="0">
                    <a:solidFill>
                      <a:schemeClr val="tx1"/>
                    </a:solidFill>
                  </a:rPr>
                  <a:t>ertex set</a:t>
                </a:r>
                <a:r>
                  <a:rPr lang="en-US" sz="2000" dirty="0">
                    <a:solidFill>
                      <a:schemeClr val="tx1"/>
                    </a:solidFill>
                  </a:rPr>
                  <a:t> of </a:t>
                </a:r>
                <a14:m>
                  <m:oMath xmlns:m="http://schemas.openxmlformats.org/officeDocument/2006/math">
                    <m:r>
                      <a:rPr lang="en-US" sz="2000" i="1" dirty="0" smtClean="0">
                        <a:solidFill>
                          <a:schemeClr val="tx1"/>
                        </a:solidFill>
                        <a:latin typeface="Cambria Math" panose="02040503050406030204" pitchFamily="18" charset="0"/>
                      </a:rPr>
                      <m:t>𝐺</m:t>
                    </m:r>
                  </m:oMath>
                </a14:m>
                <a:r>
                  <a:rPr lang="en-US" sz="2000" dirty="0">
                    <a:solidFill>
                      <a:schemeClr val="tx1"/>
                    </a:solidFill>
                  </a:rPr>
                  <a:t> is usually denoted by </a:t>
                </a:r>
                <a14:m>
                  <m:oMath xmlns:m="http://schemas.openxmlformats.org/officeDocument/2006/math">
                    <m:r>
                      <a:rPr lang="en-US" sz="2000" i="1" dirty="0" smtClean="0">
                        <a:solidFill>
                          <a:schemeClr val="tx1"/>
                        </a:solidFill>
                        <a:latin typeface="Cambria Math" panose="02040503050406030204" pitchFamily="18" charset="0"/>
                      </a:rPr>
                      <m:t>𝑉</m:t>
                    </m:r>
                    <m:r>
                      <a:rPr lang="en-US" sz="2000" i="1" dirty="0" smtClean="0">
                        <a:solidFill>
                          <a:schemeClr val="tx1"/>
                        </a:solidFill>
                        <a:latin typeface="Cambria Math" panose="02040503050406030204" pitchFamily="18" charset="0"/>
                      </a:rPr>
                      <m:t>(</m:t>
                    </m:r>
                    <m:r>
                      <a:rPr lang="en-US" sz="2000" i="1" dirty="0" smtClean="0">
                        <a:solidFill>
                          <a:schemeClr val="tx1"/>
                        </a:solidFill>
                        <a:latin typeface="Cambria Math" panose="02040503050406030204" pitchFamily="18" charset="0"/>
                      </a:rPr>
                      <m:t>𝐺</m:t>
                    </m:r>
                    <m:r>
                      <a:rPr lang="en-US" sz="2000" i="1" dirty="0" smtClean="0">
                        <a:solidFill>
                          <a:schemeClr val="tx1"/>
                        </a:solidFill>
                        <a:latin typeface="Cambria Math" panose="02040503050406030204" pitchFamily="18" charset="0"/>
                      </a:rPr>
                      <m:t>)</m:t>
                    </m:r>
                  </m:oMath>
                </a14:m>
                <a:r>
                  <a:rPr lang="en-US" sz="2000" dirty="0">
                    <a:solidFill>
                      <a:schemeClr val="tx1"/>
                    </a:solidFill>
                  </a:rPr>
                  <a:t>, or </a:t>
                </a:r>
                <a14:m>
                  <m:oMath xmlns:m="http://schemas.openxmlformats.org/officeDocument/2006/math">
                    <m:r>
                      <a:rPr lang="en-US" sz="2000" i="1" dirty="0" smtClean="0">
                        <a:solidFill>
                          <a:schemeClr val="tx1"/>
                        </a:solidFill>
                        <a:latin typeface="Cambria Math" panose="02040503050406030204" pitchFamily="18" charset="0"/>
                      </a:rPr>
                      <m:t>𝑉</m:t>
                    </m:r>
                  </m:oMath>
                </a14:m>
                <a:r>
                  <a:rPr lang="en-US" sz="2000" dirty="0">
                    <a:solidFill>
                      <a:schemeClr val="tx1"/>
                    </a:solidFill>
                  </a:rPr>
                  <a:t> or </a:t>
                </a:r>
                <a14:m>
                  <m:oMath xmlns:m="http://schemas.openxmlformats.org/officeDocument/2006/math">
                    <m:r>
                      <a:rPr lang="en-US" sz="1800" i="1" kern="0" dirty="0" smtClean="0">
                        <a:solidFill>
                          <a:schemeClr val="tx1"/>
                        </a:solidFill>
                        <a:latin typeface="Cambria Math" panose="02040503050406030204" pitchFamily="18" charset="0"/>
                      </a:rPr>
                      <m:t>𝑉</m:t>
                    </m:r>
                    <m:r>
                      <a:rPr lang="en-US" sz="1800" i="1" kern="0" baseline="-25000" dirty="0">
                        <a:solidFill>
                          <a:schemeClr val="tx1"/>
                        </a:solidFill>
                        <a:latin typeface="Cambria Math" panose="02040503050406030204" pitchFamily="18" charset="0"/>
                      </a:rPr>
                      <m:t>𝐺</m:t>
                    </m:r>
                  </m:oMath>
                </a14:m>
                <a:endParaRPr lang="en-US" sz="2000" dirty="0">
                  <a:solidFill>
                    <a:schemeClr val="tx1"/>
                  </a:solidFill>
                </a:endParaRPr>
              </a:p>
              <a:p>
                <a:r>
                  <a:rPr lang="en-US" sz="2000" dirty="0"/>
                  <a:t>Edge /Arcs</a:t>
                </a:r>
              </a:p>
              <a:p>
                <a:pPr lvl="1"/>
                <a:r>
                  <a:rPr lang="en-US" sz="2000" dirty="0">
                    <a:solidFill>
                      <a:schemeClr val="tx1"/>
                    </a:solidFill>
                  </a:rPr>
                  <a:t>A set of two elements</a:t>
                </a:r>
              </a:p>
              <a:p>
                <a:pPr lvl="1"/>
                <a:r>
                  <a:rPr lang="en-US" sz="2000" dirty="0">
                    <a:solidFill>
                      <a:schemeClr val="tx1"/>
                    </a:solidFill>
                  </a:rPr>
                  <a:t>Drawn as a line connecting two vertices, called end vertices, or endpoints. </a:t>
                </a:r>
              </a:p>
              <a:p>
                <a:pPr lvl="1"/>
                <a:r>
                  <a:rPr lang="en-US" sz="2000" dirty="0">
                    <a:solidFill>
                      <a:schemeClr val="tx1"/>
                    </a:solidFill>
                  </a:rPr>
                  <a:t>The edge set of </a:t>
                </a:r>
                <a14:m>
                  <m:oMath xmlns:m="http://schemas.openxmlformats.org/officeDocument/2006/math">
                    <m:r>
                      <a:rPr lang="en-US" sz="2000" i="1" dirty="0" smtClean="0">
                        <a:solidFill>
                          <a:schemeClr val="tx1"/>
                        </a:solidFill>
                        <a:latin typeface="Cambria Math" panose="02040503050406030204" pitchFamily="18" charset="0"/>
                      </a:rPr>
                      <m:t>𝐺</m:t>
                    </m:r>
                  </m:oMath>
                </a14:m>
                <a:r>
                  <a:rPr lang="en-US" sz="2000" dirty="0">
                    <a:solidFill>
                      <a:schemeClr val="tx1"/>
                    </a:solidFill>
                  </a:rPr>
                  <a:t> is usually denoted by </a:t>
                </a:r>
                <a14:m>
                  <m:oMath xmlns:m="http://schemas.openxmlformats.org/officeDocument/2006/math">
                    <m:r>
                      <a:rPr lang="en-US" sz="2000" i="1" dirty="0" smtClean="0">
                        <a:solidFill>
                          <a:schemeClr val="tx1"/>
                        </a:solidFill>
                        <a:latin typeface="Cambria Math" panose="02040503050406030204" pitchFamily="18" charset="0"/>
                      </a:rPr>
                      <m:t>𝐸</m:t>
                    </m:r>
                    <m:r>
                      <a:rPr lang="en-US" sz="2000" i="1" dirty="0" smtClean="0">
                        <a:solidFill>
                          <a:schemeClr val="tx1"/>
                        </a:solidFill>
                        <a:latin typeface="Cambria Math" panose="02040503050406030204" pitchFamily="18" charset="0"/>
                      </a:rPr>
                      <m:t>(</m:t>
                    </m:r>
                    <m:r>
                      <a:rPr lang="en-US" sz="2000" i="1" dirty="0" smtClean="0">
                        <a:solidFill>
                          <a:schemeClr val="tx1"/>
                        </a:solidFill>
                        <a:latin typeface="Cambria Math" panose="02040503050406030204" pitchFamily="18" charset="0"/>
                      </a:rPr>
                      <m:t>𝐺</m:t>
                    </m:r>
                    <m:r>
                      <a:rPr lang="en-US" sz="2000" i="1" dirty="0" smtClean="0">
                        <a:solidFill>
                          <a:schemeClr val="tx1"/>
                        </a:solidFill>
                        <a:latin typeface="Cambria Math" panose="02040503050406030204" pitchFamily="18" charset="0"/>
                      </a:rPr>
                      <m:t>)</m:t>
                    </m:r>
                  </m:oMath>
                </a14:m>
                <a:r>
                  <a:rPr lang="en-US" sz="2000" dirty="0">
                    <a:solidFill>
                      <a:schemeClr val="tx1"/>
                    </a:solidFill>
                  </a:rPr>
                  <a:t>, or </a:t>
                </a:r>
                <a14:m>
                  <m:oMath xmlns:m="http://schemas.openxmlformats.org/officeDocument/2006/math">
                    <m:r>
                      <a:rPr lang="en-US" sz="2000" i="1" dirty="0" smtClean="0">
                        <a:solidFill>
                          <a:schemeClr val="tx1"/>
                        </a:solidFill>
                        <a:latin typeface="Cambria Math" panose="02040503050406030204" pitchFamily="18" charset="0"/>
                      </a:rPr>
                      <m:t>𝐸</m:t>
                    </m:r>
                  </m:oMath>
                </a14:m>
                <a:r>
                  <a:rPr lang="en-US" sz="2000" dirty="0">
                    <a:solidFill>
                      <a:schemeClr val="tx1"/>
                    </a:solidFill>
                  </a:rPr>
                  <a:t> or </a:t>
                </a:r>
                <a14:m>
                  <m:oMath xmlns:m="http://schemas.openxmlformats.org/officeDocument/2006/math">
                    <m:r>
                      <a:rPr lang="en-US" sz="1800" i="1" kern="0" dirty="0" smtClean="0">
                        <a:solidFill>
                          <a:schemeClr val="tx1"/>
                        </a:solidFill>
                        <a:latin typeface="Cambria Math" panose="02040503050406030204" pitchFamily="18" charset="0"/>
                        <a:cs typeface="Arial" charset="0"/>
                      </a:rPr>
                      <m:t>𝐸</m:t>
                    </m:r>
                    <m:r>
                      <a:rPr lang="en-US" sz="1800" i="1" kern="0" baseline="-25000" dirty="0">
                        <a:solidFill>
                          <a:schemeClr val="tx1"/>
                        </a:solidFill>
                        <a:latin typeface="Cambria Math" panose="02040503050406030204" pitchFamily="18" charset="0"/>
                        <a:cs typeface="Arial" charset="0"/>
                      </a:rPr>
                      <m:t>𝐺</m:t>
                    </m:r>
                  </m:oMath>
                </a14:m>
                <a:endParaRPr lang="en-US" sz="2000" dirty="0">
                  <a:solidFill>
                    <a:schemeClr val="tx1"/>
                  </a:solidFill>
                </a:endParaRPr>
              </a:p>
              <a:p>
                <a:r>
                  <a:rPr lang="en-US" sz="2000" dirty="0"/>
                  <a:t>Neighborhood </a:t>
                </a:r>
              </a:p>
              <a:p>
                <a:pPr lvl="1"/>
                <a:r>
                  <a:rPr lang="en-US" sz="2000" dirty="0">
                    <a:solidFill>
                      <a:schemeClr val="tx1"/>
                    </a:solidFill>
                  </a:rPr>
                  <a:t>For any node </a:t>
                </a:r>
                <a14:m>
                  <m:oMath xmlns:m="http://schemas.openxmlformats.org/officeDocument/2006/math">
                    <m:r>
                      <a:rPr lang="en-US" sz="2000" i="1" dirty="0" smtClean="0">
                        <a:solidFill>
                          <a:schemeClr val="tx1"/>
                        </a:solidFill>
                        <a:latin typeface="Cambria Math" panose="02040503050406030204" pitchFamily="18" charset="0"/>
                      </a:rPr>
                      <m:t>𝑣</m:t>
                    </m:r>
                  </m:oMath>
                </a14:m>
                <a:r>
                  <a:rPr lang="en-US" sz="2000" dirty="0">
                    <a:solidFill>
                      <a:schemeClr val="tx1"/>
                    </a:solidFill>
                  </a:rPr>
                  <a:t>, the set of nodes it is connected to via an edge is called its neighborhood and is represented as </a:t>
                </a:r>
                <a14:m>
                  <m:oMath xmlns:m="http://schemas.openxmlformats.org/officeDocument/2006/math">
                    <m:r>
                      <a:rPr lang="en-US" sz="2000" i="1" dirty="0" smtClean="0">
                        <a:solidFill>
                          <a:schemeClr val="tx1"/>
                        </a:solidFill>
                        <a:latin typeface="Cambria Math" panose="02040503050406030204" pitchFamily="18" charset="0"/>
                      </a:rPr>
                      <m:t>𝑁</m:t>
                    </m:r>
                    <m:r>
                      <a:rPr lang="en-US" sz="2000" i="1" dirty="0" smtClean="0">
                        <a:solidFill>
                          <a:schemeClr val="tx1"/>
                        </a:solidFill>
                        <a:latin typeface="Cambria Math" panose="02040503050406030204" pitchFamily="18" charset="0"/>
                      </a:rPr>
                      <m:t>(</m:t>
                    </m:r>
                    <m:r>
                      <a:rPr lang="en-US" sz="2000" i="1" dirty="0" smtClean="0">
                        <a:solidFill>
                          <a:schemeClr val="tx1"/>
                        </a:solidFill>
                        <a:latin typeface="Cambria Math" panose="02040503050406030204" pitchFamily="18" charset="0"/>
                      </a:rPr>
                      <m:t>𝑣</m:t>
                    </m:r>
                    <m:r>
                      <a:rPr lang="en-US" sz="2000" i="1" dirty="0" smtClean="0">
                        <a:solidFill>
                          <a:schemeClr val="tx1"/>
                        </a:solidFill>
                        <a:latin typeface="Cambria Math" panose="02040503050406030204" pitchFamily="18" charset="0"/>
                      </a:rPr>
                      <m:t>)</m:t>
                    </m:r>
                  </m:oMath>
                </a14:m>
                <a:endParaRPr lang="en-US" sz="2000" dirty="0">
                  <a:solidFill>
                    <a:schemeClr val="tx1"/>
                  </a:solidFill>
                </a:endParaRPr>
              </a:p>
              <a:p>
                <a:endParaRPr lang="en-US" sz="20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67544" y="1124744"/>
                <a:ext cx="8229600" cy="4530725"/>
              </a:xfrm>
              <a:blipFill>
                <a:blip r:embed="rId2"/>
                <a:stretch>
                  <a:fillRect l="-74" t="-673" r="-222"/>
                </a:stretch>
              </a:blipFill>
            </p:spPr>
            <p:txBody>
              <a:bodyPr/>
              <a:lstStyle/>
              <a:p>
                <a:r>
                  <a:rPr lang="en-HK">
                    <a:noFill/>
                  </a:rPr>
                  <a:t> </a:t>
                </a:r>
              </a:p>
            </p:txBody>
          </p:sp>
        </mc:Fallback>
      </mc:AlternateContent>
      <p:sp>
        <p:nvSpPr>
          <p:cNvPr id="5" name="投影片編號版面配置區 4"/>
          <p:cNvSpPr>
            <a:spLocks noGrp="1"/>
          </p:cNvSpPr>
          <p:nvPr>
            <p:ph type="sldNum" sz="quarter" idx="12"/>
          </p:nvPr>
        </p:nvSpPr>
        <p:spPr/>
        <p:txBody>
          <a:bodyPr/>
          <a:lstStyle/>
          <a:p>
            <a:fld id="{B6F15528-21DE-4FAA-801E-634DDDAF4B2B}" type="slidenum">
              <a:rPr lang="en-US" smtClean="0"/>
              <a:pPr/>
              <a:t>9</a:t>
            </a:fld>
            <a:endParaRPr lang="en-US"/>
          </a:p>
        </p:txBody>
      </p:sp>
    </p:spTree>
    <p:extLst>
      <p:ext uri="{BB962C8B-B14F-4D97-AF65-F5344CB8AC3E}">
        <p14:creationId xmlns:p14="http://schemas.microsoft.com/office/powerpoint/2010/main" val="3195914792"/>
      </p:ext>
    </p:extLst>
  </p:cSld>
  <p:clrMapOvr>
    <a:masterClrMapping/>
  </p:clrMapOvr>
</p:sld>
</file>

<file path=ppt/theme/theme1.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宋体"/>
        <a:cs typeface="宋体"/>
      </a:majorFont>
      <a:minorFont>
        <a:latin typeface="Arial"/>
        <a:ea typeface="宋体"/>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5875" cap="flat" cmpd="sng" algn="ctr">
          <a:solidFill>
            <a:srgbClr val="FF0000"/>
          </a:solidFill>
          <a:prstDash val="solid"/>
          <a:round/>
          <a:headEnd type="none" w="med" len="med"/>
          <a:tailEnd type="triangl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342900" marR="0" indent="-342900" algn="l" defTabSz="914400" rtl="0" eaLnBrk="1" fontAlgn="base" latinLnBrk="0" hangingPunct="1">
          <a:lnSpc>
            <a:spcPct val="100000"/>
          </a:lnSpc>
          <a:spcBef>
            <a:spcPct val="20000"/>
          </a:spcBef>
          <a:spcAft>
            <a:spcPct val="0"/>
          </a:spcAft>
          <a:buClr>
            <a:schemeClr val="accent1"/>
          </a:buClr>
          <a:buSzPct val="65000"/>
          <a:buFont typeface="Wingdings" charset="0"/>
          <a:buNone/>
          <a:tabLst/>
          <a:defRPr kumimoji="0" lang="en-US" sz="1800" b="0" i="0" u="none" strike="noStrike" cap="none" normalizeH="0" baseline="0">
            <a:ln>
              <a:noFill/>
            </a:ln>
            <a:solidFill>
              <a:schemeClr val="tx1"/>
            </a:solidFill>
            <a:effectLst/>
            <a:latin typeface="Arial" charset="0"/>
            <a:ea typeface="宋体" charset="0"/>
            <a:cs typeface="宋体" charset="0"/>
          </a:defRPr>
        </a:defPPr>
      </a:lstStyle>
    </a:spDef>
    <a:lnDef>
      <a:spPr bwMode="auto">
        <a:xfrm>
          <a:off x="0" y="0"/>
          <a:ext cx="1" cy="1"/>
        </a:xfrm>
        <a:custGeom>
          <a:avLst/>
          <a:gdLst/>
          <a:ahLst/>
          <a:cxnLst/>
          <a:rect l="0" t="0" r="0" b="0"/>
          <a:pathLst/>
        </a:custGeom>
        <a:noFill/>
        <a:ln w="15875" cap="flat" cmpd="sng" algn="ctr">
          <a:solidFill>
            <a:srgbClr val="FF0000"/>
          </a:solidFill>
          <a:prstDash val="solid"/>
          <a:round/>
          <a:headEnd type="none" w="med" len="med"/>
          <a:tailEnd type="triangl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342900" marR="0" indent="-342900" algn="l" defTabSz="914400" rtl="0" eaLnBrk="1" fontAlgn="base" latinLnBrk="0" hangingPunct="1">
          <a:lnSpc>
            <a:spcPct val="100000"/>
          </a:lnSpc>
          <a:spcBef>
            <a:spcPct val="20000"/>
          </a:spcBef>
          <a:spcAft>
            <a:spcPct val="0"/>
          </a:spcAft>
          <a:buClr>
            <a:schemeClr val="accent1"/>
          </a:buClr>
          <a:buSzPct val="65000"/>
          <a:buFont typeface="Wingdings" charset="0"/>
          <a:buNone/>
          <a:tabLst/>
          <a:defRPr kumimoji="0" lang="en-US" sz="1800" b="0" i="0" u="none" strike="noStrike" cap="none" normalizeH="0" baseline="0">
            <a:ln>
              <a:noFill/>
            </a:ln>
            <a:solidFill>
              <a:schemeClr val="tx1"/>
            </a:solidFill>
            <a:effectLst/>
            <a:latin typeface="Arial" charset="0"/>
            <a:ea typeface="宋体" charset="0"/>
            <a:cs typeface="宋体" charset="0"/>
          </a:defRPr>
        </a:defPPr>
      </a:lstStyle>
    </a:lnDef>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佈景主題">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佈景主題">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Edge</Template>
  <TotalTime>0</TotalTime>
  <Words>2570</Words>
  <Application>Microsoft Office PowerPoint</Application>
  <PresentationFormat>On-screen Show (4:3)</PresentationFormat>
  <Paragraphs>373</Paragraphs>
  <Slides>53</Slides>
  <Notes>13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53</vt:i4>
      </vt:variant>
    </vt:vector>
  </HeadingPairs>
  <TitlesOfParts>
    <vt:vector size="65" baseType="lpstr">
      <vt:lpstr>Monotype Sorts</vt:lpstr>
      <vt:lpstr>Arial</vt:lpstr>
      <vt:lpstr>Book Antiqua</vt:lpstr>
      <vt:lpstr>Cambria Math</vt:lpstr>
      <vt:lpstr>Century Schoolbook</vt:lpstr>
      <vt:lpstr>Constantia</vt:lpstr>
      <vt:lpstr>Garamond</vt:lpstr>
      <vt:lpstr>Tahoma</vt:lpstr>
      <vt:lpstr>Times New Roman</vt:lpstr>
      <vt:lpstr>Verdana</vt:lpstr>
      <vt:lpstr>Wingdings</vt:lpstr>
      <vt:lpstr>Edge</vt:lpstr>
      <vt:lpstr>Lecture 10: Modeling using Graph Theory</vt:lpstr>
      <vt:lpstr>PowerPoint Presentation</vt:lpstr>
      <vt:lpstr>Graph Theory - History</vt:lpstr>
      <vt:lpstr>Konigsberg</vt:lpstr>
      <vt:lpstr>Location of Konigsberg/Kaliningrad</vt:lpstr>
      <vt:lpstr>Battle of Konigsberg (1945)</vt:lpstr>
      <vt:lpstr>Map of Konigsberg (1641)</vt:lpstr>
      <vt:lpstr>Graph Theory - History</vt:lpstr>
      <vt:lpstr>Graph Terminologies: Node &amp; Edge</vt:lpstr>
      <vt:lpstr>Degree</vt:lpstr>
      <vt:lpstr>Trail &amp; Walk</vt:lpstr>
      <vt:lpstr>Paths </vt:lpstr>
      <vt:lpstr>Cycle</vt:lpstr>
      <vt:lpstr>Application: Four-color mapping</vt:lpstr>
      <vt:lpstr>PowerPoint Presentation</vt:lpstr>
      <vt:lpstr>Application of graph coloring: scheduling</vt:lpstr>
      <vt:lpstr>Back to Euler’s Problem</vt:lpstr>
      <vt:lpstr>Relaxation of Euler’s Problem</vt:lpstr>
      <vt:lpstr>Extension of Euler’s Problem: Chinese Postman Problem</vt:lpstr>
      <vt:lpstr>Shortest Path Problem</vt:lpstr>
      <vt:lpstr>Single-Source Shortest Path Problem </vt:lpstr>
      <vt:lpstr>Edsger Wybe Dijkstra</vt:lpstr>
      <vt:lpstr>Dijkstra's algorithm </vt:lpstr>
      <vt:lpstr>Dijkstra's algorithm - Pseudocode</vt:lpstr>
      <vt:lpstr>Dijkstra Animated Example</vt:lpstr>
      <vt:lpstr>Dijkstra Animated Example</vt:lpstr>
      <vt:lpstr>Dijkstra Animated Example</vt:lpstr>
      <vt:lpstr>Dijkstra Animated Example</vt:lpstr>
      <vt:lpstr>Dijkstra Animated Example</vt:lpstr>
      <vt:lpstr>Dijkstra Animated Example</vt:lpstr>
      <vt:lpstr>Dijkstra Animated Example</vt:lpstr>
      <vt:lpstr>Dijkstra Animated Example</vt:lpstr>
      <vt:lpstr>Dijkstra Animated Example</vt:lpstr>
      <vt:lpstr>Dijkstra Animated Example</vt:lpstr>
      <vt:lpstr>Exercise: solve the following shortest-path problem by Dijkstra’s Algorithm</vt:lpstr>
      <vt:lpstr>Maximum flow problem</vt:lpstr>
      <vt:lpstr>PowerPoint Presentation</vt:lpstr>
      <vt:lpstr>PowerPoint Presentation</vt:lpstr>
      <vt:lpstr>Matching Problem</vt:lpstr>
      <vt:lpstr>Bipartite graph</vt:lpstr>
      <vt:lpstr>Use maximum flow algorithm to solve matching problem</vt:lpstr>
      <vt:lpstr>Graph Theory and Linear Programming</vt:lpstr>
      <vt:lpstr>Linear programming in maximum flow problem</vt:lpstr>
      <vt:lpstr>Vertex cover problem</vt:lpstr>
      <vt:lpstr>Linear programming on vertex cover problem</vt:lpstr>
      <vt:lpstr>PowerPoint Presentation</vt:lpstr>
      <vt:lpstr>PowerPoint Presentation</vt:lpstr>
      <vt:lpstr>PowerPoint Presentation</vt:lpstr>
      <vt:lpstr>PowerPoint Presentation</vt:lpstr>
      <vt:lpstr>PowerPoint Presentation</vt:lpstr>
      <vt:lpstr>PowerPoint Presentation</vt:lpstr>
      <vt:lpstr>Example: Shortest-Route</vt:lpstr>
      <vt:lpstr>Example: Shortest-Route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WU, Jingjin</dc:creator>
  <cp:lastModifiedBy>Jane Wong</cp:lastModifiedBy>
  <cp:revision>988</cp:revision>
  <cp:lastPrinted>2017-03-12T05:09:26Z</cp:lastPrinted>
  <dcterms:created xsi:type="dcterms:W3CDTF">1601-01-01T00:00:00Z</dcterms:created>
  <dcterms:modified xsi:type="dcterms:W3CDTF">2020-05-15T06:49:18Z</dcterms:modified>
</cp:coreProperties>
</file>